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342" r:id="rId2"/>
    <p:sldId id="343" r:id="rId3"/>
    <p:sldId id="341" r:id="rId4"/>
    <p:sldId id="323" r:id="rId5"/>
    <p:sldId id="338" r:id="rId6"/>
    <p:sldId id="324" r:id="rId7"/>
    <p:sldId id="348" r:id="rId8"/>
    <p:sldId id="351" r:id="rId9"/>
    <p:sldId id="349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9" autoAdjust="0"/>
    <p:restoredTop sz="90959"/>
  </p:normalViewPr>
  <p:slideViewPr>
    <p:cSldViewPr>
      <p:cViewPr varScale="1">
        <p:scale>
          <a:sx n="117" d="100"/>
          <a:sy n="117" d="100"/>
        </p:scale>
        <p:origin x="576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rey.colorado.edu/CompCogNeuro/index.php/SunOReillyBhattacharyyaEtAl1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aVhYN7NTIKU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Consciousness?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Searle: “Consciousness consists of inner, qualitative, subjective states and feelings or awareness”</a:t>
            </a:r>
          </a:p>
          <a:p>
            <a:r>
              <a:rPr lang="en-US" b="1" dirty="0" err="1" smtClean="0"/>
              <a:t>Qualitativeness</a:t>
            </a:r>
            <a:r>
              <a:rPr lang="en-US" dirty="0" smtClean="0"/>
              <a:t>: “feels like something..”</a:t>
            </a:r>
          </a:p>
          <a:p>
            <a:r>
              <a:rPr lang="en-US" b="1" dirty="0" smtClean="0"/>
              <a:t>Subjectivity</a:t>
            </a:r>
            <a:r>
              <a:rPr lang="en-US" dirty="0" smtClean="0"/>
              <a:t>: each person has their own, cannot be experienced outside of a being..</a:t>
            </a:r>
          </a:p>
          <a:p>
            <a:r>
              <a:rPr lang="en-US" b="1" dirty="0" smtClean="0"/>
              <a:t>Unity</a:t>
            </a:r>
            <a:r>
              <a:rPr lang="en-US" dirty="0" smtClean="0"/>
              <a:t>: single unified experience at each moment: not disjointed grab-bag of uncoordinated stuff..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 Taxonomy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Non-associative: Habituation / Sensitization</a:t>
            </a:r>
          </a:p>
          <a:p>
            <a:pPr lvl="1"/>
            <a:r>
              <a:rPr lang="en-US" dirty="0" smtClean="0"/>
              <a:t>Less response vs. More response over time</a:t>
            </a:r>
          </a:p>
          <a:p>
            <a:endParaRPr lang="en-US" dirty="0" smtClean="0"/>
          </a:p>
          <a:p>
            <a:r>
              <a:rPr lang="en-US" dirty="0" smtClean="0"/>
              <a:t>Associative:</a:t>
            </a:r>
          </a:p>
          <a:p>
            <a:pPr lvl="1"/>
            <a:r>
              <a:rPr lang="en-US" dirty="0" smtClean="0"/>
              <a:t>Classical conditioning: </a:t>
            </a:r>
            <a:r>
              <a:rPr lang="en-US" dirty="0" err="1" smtClean="0"/>
              <a:t>assoc</a:t>
            </a:r>
            <a:r>
              <a:rPr lang="en-US" dirty="0" smtClean="0"/>
              <a:t> Stimulus -&gt; Outcome</a:t>
            </a:r>
          </a:p>
          <a:p>
            <a:pPr lvl="1"/>
            <a:r>
              <a:rPr lang="en-US" dirty="0" smtClean="0"/>
              <a:t>Operant conditioning: </a:t>
            </a:r>
            <a:r>
              <a:rPr lang="en-US" dirty="0" err="1" smtClean="0"/>
              <a:t>assoc</a:t>
            </a:r>
            <a:r>
              <a:rPr lang="en-US" dirty="0" smtClean="0"/>
              <a:t> Action -&gt; Outcome</a:t>
            </a:r>
          </a:p>
        </p:txBody>
      </p:sp>
    </p:spTree>
    <p:extLst>
      <p:ext uri="{BB962C8B-B14F-4D97-AF65-F5344CB8AC3E}">
        <p14:creationId xmlns:p14="http://schemas.microsoft.com/office/powerpoint/2010/main" val="123970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889000"/>
          </a:xfrm>
        </p:spPr>
        <p:txBody>
          <a:bodyPr/>
          <a:lstStyle/>
          <a:p>
            <a:r>
              <a:rPr lang="en-US" dirty="0" smtClean="0"/>
              <a:t>Classical Conditioning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" r="-290"/>
          <a:stretch/>
        </p:blipFill>
        <p:spPr>
          <a:xfrm>
            <a:off x="1076325" y="1419225"/>
            <a:ext cx="7917449" cy="4989513"/>
          </a:xfrm>
        </p:spPr>
      </p:pic>
      <p:sp>
        <p:nvSpPr>
          <p:cNvPr id="5" name="TextBox 4"/>
          <p:cNvSpPr txBox="1"/>
          <p:nvPr/>
        </p:nvSpPr>
        <p:spPr>
          <a:xfrm>
            <a:off x="2429470" y="3278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44270" y="5564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39270" y="3278176"/>
            <a:ext cx="762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UCR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125" y="6600825"/>
            <a:ext cx="800100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CS associated with US, thinking of US drives CR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91525" y="5534025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0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 smtClean="0"/>
              <a:t>Acquisition</a:t>
            </a:r>
            <a:r>
              <a:rPr lang="en-US" dirty="0" smtClean="0"/>
              <a:t>: initial learning of CS -&gt; US </a:t>
            </a:r>
            <a:r>
              <a:rPr lang="en-US" dirty="0" err="1" smtClean="0"/>
              <a:t>Assoc</a:t>
            </a:r>
            <a:endParaRPr lang="en-US" dirty="0" smtClean="0"/>
          </a:p>
          <a:p>
            <a:pPr lvl="1"/>
            <a:r>
              <a:rPr lang="en-US" b="1" dirty="0" smtClean="0"/>
              <a:t>Second order</a:t>
            </a:r>
            <a:r>
              <a:rPr lang="en-US" dirty="0" smtClean="0"/>
              <a:t>: CS1 -&gt; CS2 -&gt; US</a:t>
            </a:r>
          </a:p>
          <a:p>
            <a:pPr lvl="1"/>
            <a:r>
              <a:rPr lang="en-US" b="1" dirty="0" smtClean="0"/>
              <a:t>Generalization</a:t>
            </a:r>
            <a:r>
              <a:rPr lang="en-US" dirty="0" smtClean="0"/>
              <a:t>: anything </a:t>
            </a:r>
            <a:r>
              <a:rPr lang="en-US" dirty="0" err="1" smtClean="0"/>
              <a:t>kinda</a:t>
            </a:r>
            <a:r>
              <a:rPr lang="en-US" dirty="0" smtClean="0"/>
              <a:t> like CS does it..</a:t>
            </a:r>
          </a:p>
          <a:p>
            <a:pPr lvl="1"/>
            <a:r>
              <a:rPr lang="en-US" b="1" dirty="0" smtClean="0"/>
              <a:t>Discrimination</a:t>
            </a:r>
            <a:r>
              <a:rPr lang="en-US" dirty="0" smtClean="0"/>
              <a:t>: CS1 -&gt; nothing, similar CS2 -&gt; US</a:t>
            </a:r>
          </a:p>
          <a:p>
            <a:pPr marL="107828" indent="0">
              <a:buNone/>
            </a:pPr>
            <a:r>
              <a:rPr lang="en-US" b="1" dirty="0" smtClean="0"/>
              <a:t>Extinction</a:t>
            </a:r>
            <a:r>
              <a:rPr lang="en-US" dirty="0" smtClean="0"/>
              <a:t>: learning that CS !-&gt; US anymore</a:t>
            </a:r>
          </a:p>
          <a:p>
            <a:pPr lvl="1"/>
            <a:r>
              <a:rPr lang="en-US" dirty="0" smtClean="0"/>
              <a:t>This is NEW learning, not UN-learning!</a:t>
            </a:r>
          </a:p>
          <a:p>
            <a:pPr lvl="1"/>
            <a:r>
              <a:rPr lang="en-US" b="1" dirty="0" smtClean="0"/>
              <a:t>Spontaneous recovery </a:t>
            </a:r>
            <a:r>
              <a:rPr lang="en-US" dirty="0" smtClean="0"/>
              <a:t>of extinguished learning</a:t>
            </a:r>
          </a:p>
          <a:p>
            <a:pPr lvl="1"/>
            <a:r>
              <a:rPr lang="en-US" b="1" dirty="0" smtClean="0"/>
              <a:t>Renewal</a:t>
            </a:r>
            <a:r>
              <a:rPr lang="en-US" dirty="0" smtClean="0"/>
              <a:t> from exposure to other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6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Classical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 smtClean="0"/>
              <a:t>Biological Preparedness</a:t>
            </a:r>
            <a:r>
              <a:rPr lang="en-US" dirty="0" smtClean="0"/>
              <a:t>: built-in pathways for CS’s and US’s</a:t>
            </a:r>
          </a:p>
          <a:p>
            <a:pPr lvl="1"/>
            <a:r>
              <a:rPr lang="en-US" dirty="0" smtClean="0"/>
              <a:t>Food can cause nausea, lights / tones shock, but not the other way around!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 smtClean="0"/>
              <a:t>Conditioning is not mere association:</a:t>
            </a:r>
          </a:p>
          <a:p>
            <a:pPr lvl="1"/>
            <a:r>
              <a:rPr lang="en-US" dirty="0" smtClean="0"/>
              <a:t>CS must </a:t>
            </a:r>
            <a:r>
              <a:rPr lang="en-US" b="1" dirty="0" smtClean="0"/>
              <a:t>reliably predict </a:t>
            </a:r>
            <a:r>
              <a:rPr lang="en-US" dirty="0" smtClean="0"/>
              <a:t>US!  Requires more advanced (“cognitive”) statistics..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61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Operant / Instrumental Conditioning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 smtClean="0"/>
              <a:t>Thorndike’s </a:t>
            </a:r>
            <a:r>
              <a:rPr lang="en-US" b="1" dirty="0" smtClean="0"/>
              <a:t>Law of Effect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Actions -&gt; Good stuff are “stamped in”</a:t>
            </a:r>
          </a:p>
          <a:p>
            <a:pPr lvl="1"/>
            <a:r>
              <a:rPr lang="en-US" dirty="0" smtClean="0"/>
              <a:t>Actions -&gt; Bad stuff are “stamped out”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 smtClean="0"/>
              <a:t>Dopamine = Good (bursts) vs. Bad (dips/pauses) drives learning in Basal Ganglia in accord with Law of Effect!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78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Operant Tricks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 smtClean="0"/>
              <a:t>Secondary </a:t>
            </a:r>
            <a:r>
              <a:rPr lang="en-US" b="1" dirty="0" err="1" smtClean="0"/>
              <a:t>Reinforcer</a:t>
            </a:r>
            <a:r>
              <a:rPr lang="en-US" b="1" dirty="0" smtClean="0"/>
              <a:t> </a:t>
            </a:r>
            <a:r>
              <a:rPr lang="en-US" dirty="0" smtClean="0"/>
              <a:t>(e.g., $$): something </a:t>
            </a:r>
            <a:r>
              <a:rPr lang="en-US" i="1" dirty="0" smtClean="0"/>
              <a:t>associated</a:t>
            </a:r>
            <a:r>
              <a:rPr lang="en-US" dirty="0" smtClean="0"/>
              <a:t> with actual </a:t>
            </a:r>
            <a:r>
              <a:rPr lang="en-US" b="1" dirty="0" smtClean="0"/>
              <a:t>Primary </a:t>
            </a:r>
            <a:r>
              <a:rPr lang="en-US" b="1" dirty="0" err="1" smtClean="0"/>
              <a:t>Reinforcer</a:t>
            </a:r>
            <a:endParaRPr lang="en-US" b="1" dirty="0" smtClean="0"/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b="1" dirty="0" smtClean="0"/>
              <a:t>Shaping</a:t>
            </a:r>
            <a:r>
              <a:rPr lang="en-US" dirty="0" smtClean="0"/>
              <a:t> (by successive approximation) – it’s</a:t>
            </a:r>
          </a:p>
          <a:p>
            <a:pPr marL="107828" indent="0">
              <a:buNone/>
            </a:pPr>
            <a:r>
              <a:rPr lang="en-US" dirty="0"/>
              <a:t>h</a:t>
            </a:r>
            <a:r>
              <a:rPr lang="en-US" dirty="0" smtClean="0"/>
              <a:t>ow you get here: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4086225"/>
            <a:ext cx="4719419" cy="2644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125" y="5762625"/>
            <a:ext cx="3810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 going to ask about Reinforcement Schedules (VR, VI,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42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Reinforcement!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 smtClean="0"/>
              <a:t>Keeping your dopamine in the zone..</a:t>
            </a:r>
          </a:p>
          <a:p>
            <a:pPr marL="107828" indent="0">
              <a:buNone/>
            </a:pPr>
            <a:endParaRPr lang="en-US" dirty="0" smtClean="0"/>
          </a:p>
          <a:p>
            <a:pPr marL="107828" indent="0">
              <a:buNone/>
            </a:pPr>
            <a:r>
              <a:rPr lang="en-US" dirty="0" smtClean="0"/>
              <a:t>Dopamine learns</a:t>
            </a:r>
          </a:p>
          <a:p>
            <a:pPr marL="107828" indent="0">
              <a:buNone/>
            </a:pPr>
            <a:r>
              <a:rPr lang="en-US" dirty="0"/>
              <a:t>t</a:t>
            </a:r>
            <a:r>
              <a:rPr lang="en-US" dirty="0" smtClean="0"/>
              <a:t>o expect anything</a:t>
            </a:r>
          </a:p>
          <a:p>
            <a:pPr marL="107828" indent="0">
              <a:buNone/>
            </a:pPr>
            <a:r>
              <a:rPr lang="en-US" dirty="0"/>
              <a:t>r</a:t>
            </a:r>
            <a:r>
              <a:rPr lang="en-US" dirty="0" smtClean="0"/>
              <a:t>eliable and “cancels”</a:t>
            </a:r>
          </a:p>
          <a:p>
            <a:pPr marL="107828" indent="0">
              <a:buNone/>
            </a:pPr>
            <a:r>
              <a:rPr lang="en-US" dirty="0"/>
              <a:t>i</a:t>
            </a:r>
            <a:r>
              <a:rPr lang="en-US" dirty="0" smtClean="0"/>
              <a:t>t out</a:t>
            </a:r>
          </a:p>
          <a:p>
            <a:pPr marL="107828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2790825"/>
            <a:ext cx="454212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Imitation, Modeling, Vicarious Conditioning: Socially-transmitted learning signals!</a:t>
            </a:r>
          </a:p>
          <a:p>
            <a:r>
              <a:rPr lang="en-US" dirty="0" smtClean="0"/>
              <a:t>Mirror neurons: neurons that respond the same when </a:t>
            </a:r>
            <a:r>
              <a:rPr lang="en-US" i="1" dirty="0" smtClean="0"/>
              <a:t>you</a:t>
            </a:r>
            <a:r>
              <a:rPr lang="en-US" dirty="0" smtClean="0"/>
              <a:t> do an action as when </a:t>
            </a:r>
            <a:r>
              <a:rPr lang="en-US" i="1" dirty="0" smtClean="0"/>
              <a:t>someone else </a:t>
            </a:r>
            <a:r>
              <a:rPr lang="en-US" dirty="0" smtClean="0"/>
              <a:t>does it!</a:t>
            </a:r>
          </a:p>
          <a:p>
            <a:r>
              <a:rPr lang="en-US" dirty="0" smtClean="0"/>
              <a:t>Does this mean when we watch violent media, we act more violent??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Humans exhibit massive amount of “latent learning” in </a:t>
            </a:r>
            <a:r>
              <a:rPr lang="en-US" dirty="0" err="1" smtClean="0"/>
              <a:t>neocortex</a:t>
            </a:r>
            <a:r>
              <a:rPr lang="en-US" dirty="0" smtClean="0"/>
              <a:t> and hippocampus: learning that is not reinforced and not obvious </a:t>
            </a:r>
            <a:r>
              <a:rPr lang="en-US" smtClean="0"/>
              <a:t>in behavior</a:t>
            </a:r>
            <a:endParaRPr lang="en-US" dirty="0"/>
          </a:p>
          <a:p>
            <a:pPr marL="107828" indent="0">
              <a:buNone/>
            </a:pPr>
            <a:endParaRPr lang="en-US" dirty="0"/>
          </a:p>
          <a:p>
            <a:r>
              <a:rPr lang="en-US" dirty="0" smtClean="0"/>
              <a:t>Only a tiny bit is ever expressed in behavior</a:t>
            </a:r>
          </a:p>
          <a:p>
            <a:pPr lvl="1"/>
            <a:r>
              <a:rPr lang="en-US" dirty="0" smtClean="0"/>
              <a:t>Much of it is evident in rich, elaborate dreams</a:t>
            </a:r>
          </a:p>
          <a:p>
            <a:pPr lvl="1"/>
            <a:r>
              <a:rPr lang="en-US" dirty="0" smtClean="0"/>
              <a:t>Or when people sit down and write novels..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6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“Modal”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01" r="392" b="13341"/>
          <a:stretch/>
        </p:blipFill>
        <p:spPr>
          <a:xfrm>
            <a:off x="390525" y="1800225"/>
            <a:ext cx="9184151" cy="3525539"/>
          </a:xfrm>
        </p:spPr>
      </p:pic>
      <p:sp>
        <p:nvSpPr>
          <p:cNvPr id="5" name="TextBox 4"/>
          <p:cNvSpPr txBox="1"/>
          <p:nvPr/>
        </p:nvSpPr>
        <p:spPr>
          <a:xfrm>
            <a:off x="390525" y="5686425"/>
            <a:ext cx="93726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Sensory: </a:t>
            </a:r>
            <a:r>
              <a:rPr lang="en-US" sz="2400" b="1" dirty="0" smtClean="0"/>
              <a:t>iconic</a:t>
            </a:r>
            <a:r>
              <a:rPr lang="en-US" sz="2400" dirty="0" smtClean="0"/>
              <a:t> (visual, 500msec max), </a:t>
            </a:r>
            <a:r>
              <a:rPr lang="en-US" sz="2400" b="1" dirty="0" smtClean="0"/>
              <a:t>echoic</a:t>
            </a:r>
            <a:r>
              <a:rPr lang="en-US" sz="2400" dirty="0" smtClean="0"/>
              <a:t> (auditory, few sec)</a:t>
            </a:r>
          </a:p>
          <a:p>
            <a:r>
              <a:rPr lang="en-US" sz="2400" b="1" dirty="0" smtClean="0"/>
              <a:t>STM</a:t>
            </a:r>
            <a:r>
              <a:rPr lang="en-US" sz="2400" dirty="0" smtClean="0"/>
              <a:t>: ~20 seconds max, limited capacity (3-4 really, 5-7 for verbal)</a:t>
            </a:r>
          </a:p>
          <a:p>
            <a:r>
              <a:rPr lang="en-US" sz="2400" b="1" dirty="0" smtClean="0"/>
              <a:t>LTM</a:t>
            </a:r>
            <a:r>
              <a:rPr lang="en-US" sz="2400" dirty="0" smtClean="0"/>
              <a:t>: essentially unlimited capacity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612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“hard problem”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Chalmers: How does a physical system (the brain) produce this amazing thing we experience as consciousness?</a:t>
            </a:r>
          </a:p>
          <a:p>
            <a:r>
              <a:rPr lang="en-US" dirty="0" smtClean="0"/>
              <a:t>In other words, can we come up with an </a:t>
            </a:r>
            <a:r>
              <a:rPr lang="en-US" b="1" dirty="0" smtClean="0"/>
              <a:t>objective</a:t>
            </a:r>
            <a:r>
              <a:rPr lang="en-US" dirty="0" smtClean="0"/>
              <a:t> understanding of </a:t>
            </a:r>
            <a:r>
              <a:rPr lang="en-US" b="1" dirty="0" smtClean="0"/>
              <a:t>subjective</a:t>
            </a:r>
            <a:r>
              <a:rPr lang="en-US" dirty="0" smtClean="0"/>
              <a:t> experience?</a:t>
            </a:r>
          </a:p>
          <a:p>
            <a:r>
              <a:rPr lang="en-US" dirty="0" smtClean="0"/>
              <a:t>Vs. “easy” problems: ability of system to access its own internal states, report on them; ability to focus attention; deliberate control of behavior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463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“Modal” Model Dynamics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01" r="392" b="13341"/>
          <a:stretch/>
        </p:blipFill>
        <p:spPr>
          <a:xfrm>
            <a:off x="390525" y="1800225"/>
            <a:ext cx="9184151" cy="3525539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372600" cy="148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Sensory &amp; STM do not need to be encoded or retrieved: </a:t>
            </a:r>
            <a:r>
              <a:rPr lang="en-US" sz="2400" b="1" dirty="0" smtClean="0"/>
              <a:t>Active</a:t>
            </a:r>
            <a:r>
              <a:rPr lang="en-US" sz="2400" dirty="0" smtClean="0"/>
              <a:t>..</a:t>
            </a:r>
          </a:p>
          <a:p>
            <a:r>
              <a:rPr lang="en-US" sz="2400" dirty="0" smtClean="0"/>
              <a:t>LTM </a:t>
            </a:r>
            <a:r>
              <a:rPr lang="en-US" sz="2400" i="1" dirty="0" smtClean="0"/>
              <a:t>does</a:t>
            </a:r>
            <a:r>
              <a:rPr lang="en-US" sz="2400" dirty="0" smtClean="0"/>
              <a:t> need to be </a:t>
            </a:r>
            <a:r>
              <a:rPr lang="en-US" sz="2400" b="1" dirty="0" smtClean="0"/>
              <a:t>encoded</a:t>
            </a:r>
            <a:r>
              <a:rPr lang="en-US" sz="2400" dirty="0" smtClean="0"/>
              <a:t> and </a:t>
            </a:r>
            <a:r>
              <a:rPr lang="en-US" sz="2400" b="1" dirty="0" smtClean="0"/>
              <a:t>retrieved</a:t>
            </a:r>
            <a:r>
              <a:rPr lang="en-US" sz="2400" dirty="0" smtClean="0"/>
              <a:t>: </a:t>
            </a:r>
            <a:r>
              <a:rPr lang="en-US" sz="2400" b="1" dirty="0" smtClean="0"/>
              <a:t>Offline</a:t>
            </a:r>
            <a:endParaRPr lang="en-US" sz="2400" dirty="0"/>
          </a:p>
          <a:p>
            <a:r>
              <a:rPr lang="en-US" sz="2400" dirty="0" smtClean="0"/>
              <a:t>Sensory -&gt; STM requires </a:t>
            </a:r>
            <a:r>
              <a:rPr lang="en-US" sz="2400" b="1" dirty="0" smtClean="0"/>
              <a:t>attention</a:t>
            </a:r>
          </a:p>
          <a:p>
            <a:r>
              <a:rPr lang="en-US" sz="2400" dirty="0" smtClean="0"/>
              <a:t>STM = transient, needs </a:t>
            </a:r>
            <a:r>
              <a:rPr lang="en-US" sz="2400" b="1" dirty="0" smtClean="0"/>
              <a:t>rehearsal</a:t>
            </a:r>
            <a:r>
              <a:rPr lang="en-US" sz="2400" dirty="0" smtClean="0"/>
              <a:t> to maintain</a:t>
            </a:r>
          </a:p>
        </p:txBody>
      </p:sp>
    </p:spTree>
    <p:extLst>
      <p:ext uri="{BB962C8B-B14F-4D97-AF65-F5344CB8AC3E}">
        <p14:creationId xmlns:p14="http://schemas.microsoft.com/office/powerpoint/2010/main" val="136171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3" y="301626"/>
            <a:ext cx="9067799" cy="965200"/>
          </a:xfrm>
        </p:spPr>
        <p:txBody>
          <a:bodyPr/>
          <a:lstStyle/>
          <a:p>
            <a:r>
              <a:rPr lang="en-US" dirty="0" smtClean="0"/>
              <a:t>Organization of LTM</a:t>
            </a:r>
            <a:endParaRPr lang="en-US" dirty="0"/>
          </a:p>
        </p:txBody>
      </p:sp>
      <p:pic>
        <p:nvPicPr>
          <p:cNvPr id="4" name="Content Placeholder 3" descr="OKA_F_08-0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r="-6" b="11823"/>
          <a:stretch/>
        </p:blipFill>
        <p:spPr>
          <a:xfrm>
            <a:off x="695325" y="1343025"/>
            <a:ext cx="8615473" cy="4399616"/>
          </a:xfrm>
        </p:spPr>
      </p:pic>
      <p:sp>
        <p:nvSpPr>
          <p:cNvPr id="5" name="TextBox 4"/>
          <p:cNvSpPr txBox="1"/>
          <p:nvPr/>
        </p:nvSpPr>
        <p:spPr>
          <a:xfrm>
            <a:off x="695325" y="5915025"/>
            <a:ext cx="8610600" cy="1139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Is this the best way to organize LTM?  Can you think of any other ways?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844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OWA</a:t>
            </a:r>
            <a:r>
              <a:rPr lang="is-IS" dirty="0" smtClean="0"/>
              <a:t>…</a:t>
            </a:r>
            <a:r>
              <a:rPr lang="en-US" dirty="0" smtClean="0"/>
              <a:t> TAJER</a:t>
            </a:r>
            <a:r>
              <a:rPr lang="is-IS" dirty="0" smtClean="0"/>
              <a:t>…</a:t>
            </a:r>
            <a:r>
              <a:rPr lang="en-US" dirty="0" smtClean="0"/>
              <a:t> KIAM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SBCVTMCBNOBH vs. HBONBCMTVCBS</a:t>
            </a:r>
          </a:p>
          <a:p>
            <a:pPr marL="107805" indent="0">
              <a:buNone/>
            </a:pPr>
            <a:endParaRPr lang="is-IS" dirty="0"/>
          </a:p>
          <a:p>
            <a:pPr marL="107805" indent="0">
              <a:buNone/>
            </a:pPr>
            <a:r>
              <a:rPr lang="is-IS" dirty="0" smtClean="0"/>
              <a:t>Organizing information into chunks = bigger</a:t>
            </a:r>
          </a:p>
          <a:p>
            <a:pPr marL="107805" indent="0">
              <a:buNone/>
            </a:pPr>
            <a:r>
              <a:rPr lang="is-IS" b="1" dirty="0" smtClean="0"/>
              <a:t>Memory Span</a:t>
            </a:r>
          </a:p>
          <a:p>
            <a:pPr marL="107805" indent="0">
              <a:buNone/>
            </a:pPr>
            <a:endParaRPr lang="is-IS" dirty="0"/>
          </a:p>
          <a:p>
            <a:pPr marL="107805" indent="0">
              <a:buNone/>
            </a:pPr>
            <a:r>
              <a:rPr lang="is-IS" dirty="0" smtClean="0"/>
              <a:t>SF was able to remember 110 random digits by chunking into running times, etc.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3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and Remembering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05" indent="0">
              <a:buNone/>
            </a:pPr>
            <a:r>
              <a:rPr lang="en-US" dirty="0" smtClean="0"/>
              <a:t>Deeper encoding = better memory</a:t>
            </a:r>
          </a:p>
          <a:p>
            <a:r>
              <a:rPr lang="en-US" dirty="0"/>
              <a:t>	</a:t>
            </a:r>
            <a:r>
              <a:rPr lang="en-US" b="1" dirty="0" smtClean="0"/>
              <a:t>elaborative encoding</a:t>
            </a:r>
            <a:r>
              <a:rPr lang="en-US" dirty="0" smtClean="0"/>
              <a:t> (e.g., method of loci – put each thing in its own special place)</a:t>
            </a:r>
          </a:p>
          <a:p>
            <a:r>
              <a:rPr lang="en-US" b="1" dirty="0" smtClean="0"/>
              <a:t>Levels of processing</a:t>
            </a:r>
            <a:r>
              <a:rPr lang="en-US" dirty="0" smtClean="0"/>
              <a:t> framework: is that all? No..</a:t>
            </a:r>
            <a:endParaRPr lang="en-US" b="1" dirty="0" smtClean="0"/>
          </a:p>
          <a:p>
            <a:pPr marL="107805" indent="0">
              <a:buNone/>
            </a:pPr>
            <a:endParaRPr lang="en-US" dirty="0" smtClean="0"/>
          </a:p>
          <a:p>
            <a:pPr marL="107805" indent="0">
              <a:buNone/>
            </a:pPr>
            <a:r>
              <a:rPr lang="en-US" dirty="0" smtClean="0"/>
              <a:t>LTM can be very </a:t>
            </a:r>
            <a:r>
              <a:rPr lang="en-US" b="1" dirty="0" smtClean="0"/>
              <a:t>context dependent</a:t>
            </a:r>
            <a:r>
              <a:rPr lang="en-US" dirty="0" smtClean="0"/>
              <a:t> (why?)</a:t>
            </a:r>
          </a:p>
          <a:p>
            <a:pPr marL="107805" indent="0">
              <a:buNone/>
            </a:pPr>
            <a:r>
              <a:rPr lang="en-US" dirty="0"/>
              <a:t>	</a:t>
            </a:r>
            <a:r>
              <a:rPr lang="en-US" dirty="0" smtClean="0"/>
              <a:t>- state-dependent = a kind of context..</a:t>
            </a:r>
          </a:p>
          <a:p>
            <a:pPr marL="107805" indent="0">
              <a:buNone/>
            </a:pPr>
            <a:endParaRPr lang="en-US" dirty="0" smtClean="0"/>
          </a:p>
          <a:p>
            <a:pPr marL="10780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 Memory vs. 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05" indent="0">
              <a:buNone/>
            </a:pPr>
            <a:r>
              <a:rPr lang="en-US" dirty="0" smtClean="0"/>
              <a:t>Working memory = activity in PFC reflecting stuff you are actively working on</a:t>
            </a:r>
          </a:p>
          <a:p>
            <a:pPr marL="107805" indent="0">
              <a:buNone/>
            </a:pPr>
            <a:endParaRPr lang="en-US" dirty="0"/>
          </a:p>
          <a:p>
            <a:pPr marL="107805" indent="0">
              <a:buNone/>
            </a:pPr>
            <a:r>
              <a:rPr lang="en-US" dirty="0" smtClean="0"/>
              <a:t>Working memory is a special kind of STM: because PFC is special in not being so easily distractible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2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 Sins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Transience</a:t>
            </a:r>
            <a:r>
              <a:rPr lang="en-US" dirty="0" smtClean="0"/>
              <a:t>: yep, you forget</a:t>
            </a:r>
          </a:p>
          <a:p>
            <a:r>
              <a:rPr lang="en-US" b="1" dirty="0" smtClean="0"/>
              <a:t>Absentmindedness</a:t>
            </a:r>
            <a:r>
              <a:rPr lang="en-US" dirty="0" smtClean="0"/>
              <a:t>: pay attention!</a:t>
            </a:r>
          </a:p>
          <a:p>
            <a:r>
              <a:rPr lang="en-US" b="1" dirty="0" smtClean="0"/>
              <a:t>Blocking</a:t>
            </a:r>
            <a:r>
              <a:rPr lang="en-US" dirty="0" smtClean="0"/>
              <a:t>: tip-of-the-tongue phenomenon</a:t>
            </a:r>
          </a:p>
          <a:p>
            <a:r>
              <a:rPr lang="en-US" b="1" dirty="0" smtClean="0"/>
              <a:t>Misattribution</a:t>
            </a:r>
            <a:r>
              <a:rPr lang="en-US" dirty="0" smtClean="0"/>
              <a:t>: she’s not very nice</a:t>
            </a:r>
          </a:p>
          <a:p>
            <a:r>
              <a:rPr lang="en-US" b="1" dirty="0" smtClean="0"/>
              <a:t>Suggestibility</a:t>
            </a:r>
            <a:r>
              <a:rPr lang="en-US" dirty="0" smtClean="0"/>
              <a:t>: memory implants..</a:t>
            </a:r>
          </a:p>
          <a:p>
            <a:r>
              <a:rPr lang="en-US" b="1" dirty="0" smtClean="0"/>
              <a:t>Bias</a:t>
            </a:r>
            <a:r>
              <a:rPr lang="en-US" dirty="0" smtClean="0"/>
              <a:t>: true memory overwritten by desired memory</a:t>
            </a:r>
          </a:p>
          <a:p>
            <a:r>
              <a:rPr lang="en-US" b="1" dirty="0" smtClean="0"/>
              <a:t>Persistence</a:t>
            </a:r>
            <a:r>
              <a:rPr lang="en-US" dirty="0" smtClean="0"/>
              <a:t>: only the ones you </a:t>
            </a:r>
            <a:r>
              <a:rPr lang="en-US" i="1" dirty="0" smtClean="0"/>
              <a:t>don’t</a:t>
            </a:r>
            <a:r>
              <a:rPr lang="en-US" dirty="0" smtClean="0"/>
              <a:t> want..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075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Memory Accurate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05" indent="0">
              <a:buNone/>
            </a:pPr>
            <a:r>
              <a:rPr lang="en-US" dirty="0" smtClean="0"/>
              <a:t>Why should it be?</a:t>
            </a:r>
          </a:p>
          <a:p>
            <a:pPr marL="107805" indent="0">
              <a:buNone/>
            </a:pPr>
            <a:r>
              <a:rPr lang="en-US" dirty="0" smtClean="0"/>
              <a:t>Are you a computer or a video tape machine?</a:t>
            </a:r>
          </a:p>
          <a:p>
            <a:pPr marL="107805" indent="0">
              <a:buNone/>
            </a:pPr>
            <a:r>
              <a:rPr lang="en-US" dirty="0" smtClean="0"/>
              <a:t>Is your perception accurate in the first place?</a:t>
            </a:r>
          </a:p>
          <a:p>
            <a:pPr marL="107805" indent="0">
              <a:buNone/>
            </a:pPr>
            <a:endParaRPr lang="en-US" dirty="0"/>
          </a:p>
          <a:p>
            <a:pPr marL="107805" indent="0">
              <a:buNone/>
            </a:pPr>
            <a:r>
              <a:rPr lang="en-US" dirty="0" smtClean="0"/>
              <a:t>Ok, but how bad is it?</a:t>
            </a:r>
          </a:p>
          <a:p>
            <a:pPr>
              <a:buFontTx/>
              <a:buChar char="-"/>
            </a:pPr>
            <a:r>
              <a:rPr lang="en-US" dirty="0" smtClean="0"/>
              <a:t>Change blindness: </a:t>
            </a:r>
            <a:r>
              <a:rPr lang="en-US" smtClean="0"/>
              <a:t>You are not </a:t>
            </a:r>
            <a:r>
              <a:rPr lang="en-US" dirty="0" smtClean="0"/>
              <a:t>even encoding much of anything in the </a:t>
            </a:r>
            <a:r>
              <a:rPr lang="en-US" smtClean="0"/>
              <a:t>first place!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And then you don’t remember much beyond that!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58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 smtClean="0"/>
              <a:t>Computational Theory of Mind (‘60s)</a:t>
            </a:r>
            <a:endParaRPr lang="en-US" dirty="0"/>
          </a:p>
        </p:txBody>
      </p:sp>
      <p:pic>
        <p:nvPicPr>
          <p:cNvPr id="4" name="Content Placeholder 3" descr="imgre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t="265" r="1" b="271"/>
          <a:stretch/>
        </p:blipFill>
        <p:spPr>
          <a:xfrm>
            <a:off x="1762125" y="1495425"/>
            <a:ext cx="6877986" cy="3170857"/>
          </a:xfrm>
        </p:spPr>
      </p:pic>
      <p:sp>
        <p:nvSpPr>
          <p:cNvPr id="5" name="TextBox 4"/>
          <p:cNvSpPr txBox="1"/>
          <p:nvPr/>
        </p:nvSpPr>
        <p:spPr>
          <a:xfrm>
            <a:off x="695325" y="5076825"/>
            <a:ext cx="8458200" cy="2121753"/>
          </a:xfrm>
          <a:prstGeom prst="rect">
            <a:avLst/>
          </a:prstGeom>
          <a:noFill/>
        </p:spPr>
        <p:txBody>
          <a:bodyPr wrap="square" lIns="91383" tIns="45691" rIns="91383" bIns="45691" rtlCol="0">
            <a:spAutoFit/>
          </a:bodyPr>
          <a:lstStyle/>
          <a:p>
            <a:r>
              <a:rPr lang="en-US" sz="2800" dirty="0"/>
              <a:t>The brain is NOT very much like a computer</a:t>
            </a:r>
          </a:p>
          <a:p>
            <a:r>
              <a:rPr lang="en-US" sz="2800" dirty="0"/>
              <a:t>And yet both are information processing systems</a:t>
            </a:r>
            <a:r>
              <a:rPr lang="en-US" sz="2800" dirty="0" smtClean="0"/>
              <a:t>!</a:t>
            </a:r>
          </a:p>
          <a:p>
            <a:endParaRPr lang="en-US" sz="2800" dirty="0"/>
          </a:p>
          <a:p>
            <a:r>
              <a:rPr lang="en-US" sz="2800" b="1" dirty="0" smtClean="0"/>
              <a:t>Cognitive Science </a:t>
            </a:r>
            <a:r>
              <a:rPr lang="en-US" sz="2800" dirty="0" smtClean="0"/>
              <a:t>(ICS at CU): Psych &amp; </a:t>
            </a:r>
            <a:r>
              <a:rPr lang="en-US" sz="2800" dirty="0" err="1" smtClean="0"/>
              <a:t>Neurosci</a:t>
            </a:r>
            <a:r>
              <a:rPr lang="en-US" sz="2800" dirty="0" smtClean="0"/>
              <a:t>, Linguistics, Philosophy, Computer 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968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1, 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9" indent="0">
              <a:buNone/>
            </a:pPr>
            <a:r>
              <a:rPr lang="en-US" b="1" dirty="0" smtClean="0"/>
              <a:t>System 1</a:t>
            </a:r>
            <a:r>
              <a:rPr lang="en-US" dirty="0" smtClean="0"/>
              <a:t>: posterior cortex – </a:t>
            </a:r>
            <a:r>
              <a:rPr lang="en-US" i="1" dirty="0" smtClean="0"/>
              <a:t>domain-specific </a:t>
            </a:r>
            <a:r>
              <a:rPr lang="en-US" dirty="0" smtClean="0"/>
              <a:t>knowledge and </a:t>
            </a:r>
            <a:r>
              <a:rPr lang="en-US" i="1" dirty="0" smtClean="0"/>
              <a:t>fast</a:t>
            </a:r>
            <a:r>
              <a:rPr lang="en-US" dirty="0" smtClean="0"/>
              <a:t> processing</a:t>
            </a:r>
          </a:p>
          <a:p>
            <a:pPr marL="107739" indent="0">
              <a:buNone/>
            </a:pPr>
            <a:r>
              <a:rPr lang="en-US" dirty="0"/>
              <a:t>	</a:t>
            </a:r>
            <a:r>
              <a:rPr lang="en-US" dirty="0" smtClean="0"/>
              <a:t>Previously known as </a:t>
            </a:r>
            <a:r>
              <a:rPr lang="en-US" i="1" dirty="0" smtClean="0"/>
              <a:t>automatic</a:t>
            </a:r>
            <a:r>
              <a:rPr lang="en-US" dirty="0" smtClean="0"/>
              <a:t> processing</a:t>
            </a:r>
          </a:p>
          <a:p>
            <a:pPr marL="107739" indent="0">
              <a:buNone/>
            </a:pPr>
            <a:endParaRPr lang="en-US" dirty="0" smtClean="0"/>
          </a:p>
          <a:p>
            <a:pPr marL="107739" indent="0">
              <a:buNone/>
            </a:pPr>
            <a:r>
              <a:rPr lang="en-US" b="1" dirty="0" smtClean="0"/>
              <a:t>System 2</a:t>
            </a:r>
            <a:r>
              <a:rPr lang="en-US" dirty="0" smtClean="0"/>
              <a:t>: prefrontal cortex – general purpose cognitive processing and problem solving (slow)</a:t>
            </a:r>
          </a:p>
          <a:p>
            <a:pPr marL="107739" indent="0">
              <a:buNone/>
            </a:pPr>
            <a:r>
              <a:rPr lang="en-US" dirty="0"/>
              <a:t>	</a:t>
            </a:r>
            <a:r>
              <a:rPr lang="en-US" dirty="0" smtClean="0"/>
              <a:t>Previously known as </a:t>
            </a:r>
            <a:r>
              <a:rPr lang="en-US" i="1" dirty="0" smtClean="0"/>
              <a:t>controlled</a:t>
            </a:r>
            <a:r>
              <a:rPr lang="en-US" dirty="0" smtClean="0"/>
              <a:t> processing</a:t>
            </a:r>
          </a:p>
          <a:p>
            <a:pPr marL="107739" indent="0">
              <a:buNone/>
            </a:pPr>
            <a:r>
              <a:rPr lang="en-US" sz="2800" dirty="0"/>
              <a:t>(It takes a Nobel prize to reinvent a well-established distinction, using much worse terms!)</a:t>
            </a:r>
          </a:p>
        </p:txBody>
      </p:sp>
    </p:spTree>
    <p:extLst>
      <p:ext uri="{BB962C8B-B14F-4D97-AF65-F5344CB8AC3E}">
        <p14:creationId xmlns:p14="http://schemas.microsoft.com/office/powerpoint/2010/main" val="674862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Dichotomies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9" indent="0">
              <a:buNone/>
            </a:pPr>
            <a:r>
              <a:rPr lang="en-US" dirty="0" smtClean="0"/>
              <a:t>System 1 = Automatic = </a:t>
            </a:r>
            <a:r>
              <a:rPr lang="en-US" b="1" dirty="0" smtClean="0"/>
              <a:t>Crystalized Intelligence </a:t>
            </a:r>
            <a:r>
              <a:rPr lang="en-US" dirty="0" smtClean="0"/>
              <a:t>= posterior cortex with well-tuned synapses over a lifetime of experience</a:t>
            </a:r>
            <a:r>
              <a:rPr lang="en-US" dirty="0"/>
              <a:t> </a:t>
            </a:r>
            <a:r>
              <a:rPr lang="en-US" dirty="0" smtClean="0"/>
              <a:t>(wise..)</a:t>
            </a:r>
          </a:p>
          <a:p>
            <a:pPr marL="107739" indent="0">
              <a:buNone/>
            </a:pPr>
            <a:endParaRPr lang="en-US" dirty="0"/>
          </a:p>
          <a:p>
            <a:pPr marL="107739" indent="0">
              <a:buNone/>
            </a:pPr>
            <a:r>
              <a:rPr lang="en-US" dirty="0" smtClean="0"/>
              <a:t>System 2 = Controlled = </a:t>
            </a:r>
            <a:r>
              <a:rPr lang="en-US" b="1" dirty="0" smtClean="0"/>
              <a:t>Fluid Intelligence </a:t>
            </a:r>
            <a:r>
              <a:rPr lang="en-US" dirty="0" smtClean="0"/>
              <a:t>= prefrontal cortex &amp; basal ganglia with strong ability to rapidly update and maintain information in </a:t>
            </a:r>
            <a:r>
              <a:rPr lang="en-US" i="1" dirty="0" smtClean="0"/>
              <a:t>working memory</a:t>
            </a:r>
          </a:p>
        </p:txBody>
      </p:sp>
    </p:spTree>
    <p:extLst>
      <p:ext uri="{BB962C8B-B14F-4D97-AF65-F5344CB8AC3E}">
        <p14:creationId xmlns:p14="http://schemas.microsoft.com/office/powerpoint/2010/main" val="137334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Metacognition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" r="-605"/>
          <a:stretch/>
        </p:blipFill>
        <p:spPr>
          <a:xfrm>
            <a:off x="695325" y="1724025"/>
            <a:ext cx="5010584" cy="4989513"/>
          </a:xfrm>
        </p:spPr>
      </p:pic>
      <p:sp>
        <p:nvSpPr>
          <p:cNvPr id="5" name="TextBox 4"/>
          <p:cNvSpPr txBox="1"/>
          <p:nvPr/>
        </p:nvSpPr>
        <p:spPr>
          <a:xfrm>
            <a:off x="5800725" y="1800225"/>
            <a:ext cx="3733800" cy="356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Awareness of awareness is also a key ingredient of human consciousness – likely associated with prefrontal cortex and other high-level brain areas.</a:t>
            </a:r>
          </a:p>
          <a:p>
            <a:endParaRPr lang="en-US" sz="2400" dirty="0"/>
          </a:p>
          <a:p>
            <a:r>
              <a:rPr lang="en-US" sz="2400" dirty="0" smtClean="0"/>
              <a:t>Are you conscious when you’re not “mindful”?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3111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IQ Scales and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Stanford-</a:t>
            </a:r>
            <a:r>
              <a:rPr lang="en-US" b="1" dirty="0" err="1" smtClean="0"/>
              <a:t>Binet</a:t>
            </a:r>
            <a:r>
              <a:rPr lang="en-US" dirty="0" smtClean="0"/>
              <a:t>: first IQ test (Alfred </a:t>
            </a:r>
            <a:r>
              <a:rPr lang="en-US" dirty="0" err="1" smtClean="0"/>
              <a:t>Binet</a:t>
            </a:r>
            <a:r>
              <a:rPr lang="en-US" dirty="0" smtClean="0"/>
              <a:t>)</a:t>
            </a:r>
          </a:p>
          <a:p>
            <a:pPr marL="107737" indent="0">
              <a:buNone/>
            </a:pPr>
            <a:r>
              <a:rPr lang="en-US" b="1" dirty="0" smtClean="0"/>
              <a:t>WAIS-III</a:t>
            </a:r>
            <a:r>
              <a:rPr lang="en-US" dirty="0" smtClean="0"/>
              <a:t>: Wechsler Adult Intelligence Scale: first IQ test for adults</a:t>
            </a:r>
          </a:p>
          <a:p>
            <a:pPr marL="107737" indent="0">
              <a:buNone/>
            </a:pPr>
            <a:r>
              <a:rPr lang="en-US" b="1" dirty="0" smtClean="0"/>
              <a:t>Spearman</a:t>
            </a:r>
            <a:r>
              <a:rPr lang="en-US" dirty="0" smtClean="0"/>
              <a:t>: Indifference of the Indicator: “smart” people do well on any test: </a:t>
            </a:r>
            <a:r>
              <a:rPr lang="en-US" b="1" dirty="0" smtClean="0"/>
              <a:t>g = general IQ factor</a:t>
            </a:r>
          </a:p>
          <a:p>
            <a:pPr marL="107737" indent="0">
              <a:buNone/>
            </a:pPr>
            <a:r>
              <a:rPr lang="en-US" dirty="0" smtClean="0"/>
              <a:t>IQ is </a:t>
            </a:r>
            <a:r>
              <a:rPr lang="en-US" i="1" dirty="0" smtClean="0"/>
              <a:t>single</a:t>
            </a:r>
            <a:r>
              <a:rPr lang="en-US" dirty="0" smtClean="0"/>
              <a:t> best predictor of grades, SAT tests, educational outcomes. Correlated with health.  But not best predictor of job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4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Intelligences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Sternberg: </a:t>
            </a:r>
            <a:r>
              <a:rPr lang="en-US" b="1" dirty="0" err="1" smtClean="0"/>
              <a:t>Triarchic</a:t>
            </a:r>
            <a:r>
              <a:rPr lang="en-US" dirty="0"/>
              <a:t> </a:t>
            </a:r>
            <a:r>
              <a:rPr lang="en-US" dirty="0" smtClean="0"/>
              <a:t>= analytic, creative, practical</a:t>
            </a:r>
          </a:p>
          <a:p>
            <a:pPr marL="107737" indent="0">
              <a:buNone/>
            </a:pPr>
            <a:r>
              <a:rPr lang="en-US" dirty="0" smtClean="0"/>
              <a:t>Carroll: </a:t>
            </a:r>
            <a:r>
              <a:rPr lang="en-US" b="1" dirty="0" smtClean="0"/>
              <a:t>Three-stratum </a:t>
            </a:r>
            <a:r>
              <a:rPr lang="en-US" dirty="0" smtClean="0"/>
              <a:t>(g, 8 more specific, and then 69 even more specific)</a:t>
            </a:r>
          </a:p>
          <a:p>
            <a:pPr marL="107737" indent="0">
              <a:buNone/>
            </a:pPr>
            <a:r>
              <a:rPr lang="en-US" b="1" dirty="0" smtClean="0"/>
              <a:t>Fluid intelligence</a:t>
            </a:r>
            <a:r>
              <a:rPr lang="en-US" dirty="0" smtClean="0"/>
              <a:t> (</a:t>
            </a:r>
            <a:r>
              <a:rPr lang="en-US" dirty="0" err="1" smtClean="0"/>
              <a:t>Gf</a:t>
            </a:r>
            <a:r>
              <a:rPr lang="en-US" dirty="0" smtClean="0"/>
              <a:t> = PFC, g) vs. </a:t>
            </a:r>
            <a:r>
              <a:rPr lang="en-US" b="1" dirty="0" smtClean="0"/>
              <a:t>Crystallized </a:t>
            </a:r>
            <a:r>
              <a:rPr lang="en-US" dirty="0" smtClean="0"/>
              <a:t>(</a:t>
            </a:r>
            <a:r>
              <a:rPr lang="en-US" dirty="0" err="1" smtClean="0"/>
              <a:t>Ge</a:t>
            </a:r>
            <a:r>
              <a:rPr lang="en-US" dirty="0" smtClean="0"/>
              <a:t> = posterior cortex, knowledge, wisdom)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88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&amp; 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Thought = deliberate manipulating information to solve problems, make decisions, etc. Consists of:</a:t>
            </a:r>
          </a:p>
          <a:p>
            <a:pPr>
              <a:buFontTx/>
              <a:buChar char="•"/>
            </a:pPr>
            <a:r>
              <a:rPr lang="en-US" b="1" dirty="0"/>
              <a:t>Mental Images</a:t>
            </a:r>
            <a:r>
              <a:rPr lang="en-US" dirty="0"/>
              <a:t>: picture-like representations</a:t>
            </a:r>
          </a:p>
          <a:p>
            <a:pPr>
              <a:buFontTx/>
              <a:buChar char="•"/>
            </a:pPr>
            <a:r>
              <a:rPr lang="en-US" b="1" dirty="0" smtClean="0"/>
              <a:t>Concepts</a:t>
            </a:r>
            <a:r>
              <a:rPr lang="en-US" dirty="0" smtClean="0"/>
              <a:t>: mental categories (CCCC=</a:t>
            </a:r>
            <a:r>
              <a:rPr lang="en-US" dirty="0" err="1" smtClean="0"/>
              <a:t>compr</a:t>
            </a:r>
            <a:r>
              <a:rPr lang="en-US" dirty="0" smtClean="0"/>
              <a:t>.)</a:t>
            </a:r>
          </a:p>
        </p:txBody>
      </p:sp>
      <p:pic>
        <p:nvPicPr>
          <p:cNvPr id="4" name="Content Placeholder 4" descr="fig_category_hierarch_dist_r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" b="-229"/>
          <a:stretch/>
        </p:blipFill>
        <p:spPr bwMode="auto">
          <a:xfrm>
            <a:off x="466725" y="4162425"/>
            <a:ext cx="9067799" cy="2898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15125" y="4314825"/>
            <a:ext cx="190500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Concepts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62325" y="4314825"/>
            <a:ext cx="190500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Images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2303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Trial and Error</a:t>
            </a:r>
            <a:r>
              <a:rPr lang="en-US" dirty="0" smtClean="0"/>
              <a:t>: try and see what works..</a:t>
            </a:r>
          </a:p>
          <a:p>
            <a:pPr marL="107737" indent="0">
              <a:buNone/>
            </a:pPr>
            <a:r>
              <a:rPr lang="en-US" b="1" dirty="0" smtClean="0"/>
              <a:t>Algorithm</a:t>
            </a:r>
            <a:r>
              <a:rPr lang="en-US" dirty="0" smtClean="0"/>
              <a:t>: like a program – problem solving = search algorithm (chess..)</a:t>
            </a:r>
          </a:p>
          <a:p>
            <a:pPr marL="107737" indent="0">
              <a:buNone/>
            </a:pPr>
            <a:r>
              <a:rPr lang="en-US" b="1" dirty="0" smtClean="0"/>
              <a:t>Heuristic</a:t>
            </a:r>
            <a:r>
              <a:rPr lang="en-US" dirty="0" smtClean="0"/>
              <a:t>: short cut “rule of thumb” that often works without solving the hard problem</a:t>
            </a:r>
          </a:p>
          <a:p>
            <a:r>
              <a:rPr lang="en-US" dirty="0" smtClean="0"/>
              <a:t>Source of a lot of </a:t>
            </a:r>
            <a:r>
              <a:rPr lang="en-US" i="1" dirty="0" smtClean="0"/>
              <a:t>cognitive biases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12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Whatever comes to mind, go with that!  Much easier than figuring out the actual statistics!</a:t>
            </a:r>
          </a:p>
          <a:p>
            <a:r>
              <a:rPr lang="en-US" dirty="0" smtClean="0"/>
              <a:t>Problem: not very accurate..</a:t>
            </a:r>
          </a:p>
          <a:p>
            <a:pPr marL="107737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486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Representative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Compare how similar to a </a:t>
            </a:r>
            <a:r>
              <a:rPr lang="en-US" b="1" dirty="0" smtClean="0"/>
              <a:t>prototypical</a:t>
            </a:r>
            <a:r>
              <a:rPr lang="en-US" dirty="0" smtClean="0"/>
              <a:t> case</a:t>
            </a:r>
          </a:p>
          <a:p>
            <a:r>
              <a:rPr lang="en-US" dirty="0" smtClean="0"/>
              <a:t>Problem: tend to ignore </a:t>
            </a:r>
            <a:r>
              <a:rPr lang="en-US" b="1" dirty="0" smtClean="0"/>
              <a:t>base rates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rely on </a:t>
            </a:r>
            <a:r>
              <a:rPr lang="en-US" b="1" dirty="0" smtClean="0"/>
              <a:t>stereotypes</a:t>
            </a:r>
          </a:p>
        </p:txBody>
      </p:sp>
    </p:spTree>
    <p:extLst>
      <p:ext uri="{BB962C8B-B14F-4D97-AF65-F5344CB8AC3E}">
        <p14:creationId xmlns:p14="http://schemas.microsoft.com/office/powerpoint/2010/main" val="712103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Confirmation Bias</a:t>
            </a:r>
            <a:br>
              <a:rPr lang="en-US" dirty="0" smtClean="0"/>
            </a:br>
            <a:r>
              <a:rPr lang="en-US" sz="3200" dirty="0" smtClean="0"/>
              <a:t>CCCC = Control!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Only pay attention to information consistent with our preexisting beliefs!</a:t>
            </a:r>
          </a:p>
          <a:p>
            <a:r>
              <a:rPr lang="en-US" dirty="0" smtClean="0"/>
              <a:t>Astrology, politics, .. Everywhere!</a:t>
            </a:r>
          </a:p>
          <a:p>
            <a:r>
              <a:rPr lang="en-US" i="1" dirty="0" smtClean="0"/>
              <a:t>Filter bubble </a:t>
            </a:r>
            <a:r>
              <a:rPr lang="en-US" dirty="0" smtClean="0"/>
              <a:t>= more and more of a problem in modern digital media!</a:t>
            </a:r>
            <a:endParaRPr lang="en-US" dirty="0"/>
          </a:p>
          <a:p>
            <a:r>
              <a:rPr lang="en-US" b="1" dirty="0" smtClean="0"/>
              <a:t>Belief Persistence</a:t>
            </a:r>
            <a:r>
              <a:rPr lang="en-US" dirty="0" smtClean="0"/>
              <a:t>: just plain ignore / discredit inconsistent information!</a:t>
            </a:r>
          </a:p>
          <a:p>
            <a:pPr marL="107737" indent="0">
              <a:buNone/>
            </a:pPr>
            <a:r>
              <a:rPr lang="en-US" dirty="0" smtClean="0"/>
              <a:t>Why?  Our beliefs are central to our feeling of control and identity: challenge is very threatening!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Gambler’s Fallacy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Belief that: If you’ve just been losing, you’re more likely to win!  (Or vice-versa)</a:t>
            </a:r>
          </a:p>
          <a:p>
            <a:pPr marL="107737" indent="0">
              <a:buNone/>
            </a:pPr>
            <a:r>
              <a:rPr lang="en-US" dirty="0" smtClean="0"/>
              <a:t>But, probability of heads is </a:t>
            </a:r>
            <a:r>
              <a:rPr lang="en-US" i="1" dirty="0" smtClean="0"/>
              <a:t>always </a:t>
            </a:r>
            <a:r>
              <a:rPr lang="en-US" dirty="0" smtClean="0"/>
              <a:t>50% no matter how many heads or tails have come before!</a:t>
            </a:r>
          </a:p>
          <a:p>
            <a:pPr marL="107737" indent="0">
              <a:buNone/>
            </a:pPr>
            <a:r>
              <a:rPr lang="en-US" dirty="0" smtClean="0"/>
              <a:t>Interestingly: probability </a:t>
            </a:r>
            <a:r>
              <a:rPr lang="en-US" i="1" dirty="0" smtClean="0"/>
              <a:t>over time </a:t>
            </a:r>
            <a:r>
              <a:rPr lang="en-US" dirty="0" smtClean="0"/>
              <a:t>of HH </a:t>
            </a:r>
            <a:r>
              <a:rPr lang="en-US" dirty="0" err="1" smtClean="0"/>
              <a:t>vs</a:t>
            </a:r>
            <a:r>
              <a:rPr lang="en-US" dirty="0" smtClean="0"/>
              <a:t> HT is </a:t>
            </a:r>
            <a:r>
              <a:rPr lang="en-US" i="1" dirty="0" smtClean="0"/>
              <a:t>NOT</a:t>
            </a:r>
            <a:r>
              <a:rPr lang="en-US" dirty="0" smtClean="0"/>
              <a:t> the same!!  This is likely basis of this fallacy.</a:t>
            </a:r>
          </a:p>
          <a:p>
            <a:pPr marL="107737" indent="0">
              <a:buNone/>
            </a:pPr>
            <a:r>
              <a:rPr 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https://grey.colorado.edu/CompCogNeuro/index.php/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SunOReillyBhattacharyyaEtAl15</a:t>
            </a:r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05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is Special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Symbols: </a:t>
            </a:r>
            <a:r>
              <a:rPr lang="en-US" b="1" dirty="0" smtClean="0"/>
              <a:t>Displacement</a:t>
            </a:r>
            <a:r>
              <a:rPr lang="en-US" dirty="0" smtClean="0"/>
              <a:t> (talk about un-present)</a:t>
            </a:r>
          </a:p>
          <a:p>
            <a:r>
              <a:rPr lang="en-US" dirty="0" smtClean="0"/>
              <a:t>Syntax: Rules and </a:t>
            </a:r>
            <a:r>
              <a:rPr lang="en-US" b="1" dirty="0" err="1" smtClean="0"/>
              <a:t>Generativity</a:t>
            </a:r>
            <a:r>
              <a:rPr lang="en-US" dirty="0"/>
              <a:t> </a:t>
            </a:r>
            <a:r>
              <a:rPr lang="en-US" dirty="0" smtClean="0"/>
              <a:t>(to infinity!)</a:t>
            </a:r>
            <a:endParaRPr lang="en-US" b="1" dirty="0" smtClean="0"/>
          </a:p>
          <a:p>
            <a:r>
              <a:rPr lang="en-US" b="1" dirty="0" smtClean="0"/>
              <a:t>Recursion</a:t>
            </a:r>
            <a:r>
              <a:rPr lang="en-US" dirty="0" smtClean="0"/>
              <a:t>: Embedded </a:t>
            </a:r>
            <a:r>
              <a:rPr lang="en-US" dirty="0"/>
              <a:t>levels of structure:</a:t>
            </a:r>
          </a:p>
          <a:p>
            <a:pPr lvl="1"/>
            <a:r>
              <a:rPr lang="en-US" dirty="0"/>
              <a:t>“The horse raced past the barn fell”</a:t>
            </a:r>
          </a:p>
          <a:p>
            <a:pPr lvl="1"/>
            <a:r>
              <a:rPr lang="en-US" dirty="0"/>
              <a:t>"Isn't it true that example-sentences that people that you know produce are more likely to be </a:t>
            </a:r>
            <a:r>
              <a:rPr lang="en-US" dirty="0" err="1"/>
              <a:t>accepted?”Temporally</a:t>
            </a:r>
            <a:r>
              <a:rPr lang="en-US" dirty="0" err="1" smtClean="0"/>
              <a:t>-extended</a:t>
            </a:r>
            <a:r>
              <a:rPr lang="en-US" dirty="0" smtClean="0"/>
              <a:t> sequences</a:t>
            </a:r>
          </a:p>
          <a:p>
            <a:r>
              <a:rPr lang="en-US" dirty="0" smtClean="0"/>
              <a:t>Cultural transmission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10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Chomsky: Universal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Language is so amazing and special, it must be </a:t>
            </a:r>
            <a:r>
              <a:rPr lang="en-US" b="1" dirty="0" smtClean="0"/>
              <a:t>innate</a:t>
            </a:r>
            <a:r>
              <a:rPr lang="en-US" dirty="0" smtClean="0"/>
              <a:t>!  Can’t possibly learn this from impoverished nature of the environment!?</a:t>
            </a:r>
          </a:p>
          <a:p>
            <a:r>
              <a:rPr lang="en-US" b="1" dirty="0" smtClean="0"/>
              <a:t>Internal language faculty: language acquisition device (LAD)</a:t>
            </a:r>
            <a:endParaRPr lang="en-US" dirty="0" smtClean="0"/>
          </a:p>
          <a:p>
            <a:r>
              <a:rPr lang="en-US" dirty="0" smtClean="0"/>
              <a:t>All languages share certain rules (</a:t>
            </a:r>
            <a:r>
              <a:rPr lang="en-US" b="1" dirty="0" smtClean="0"/>
              <a:t>Universal Grammar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LAD “designed” to learn these rules..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 smtClean="0"/>
              <a:t>Sleep and Dreaming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159" b="-5159"/>
          <a:stretch>
            <a:fillRect/>
          </a:stretch>
        </p:blipFill>
        <p:spPr>
          <a:xfrm>
            <a:off x="466725" y="1038225"/>
            <a:ext cx="9067799" cy="4989513"/>
          </a:xfrm>
        </p:spPr>
      </p:pic>
      <p:sp>
        <p:nvSpPr>
          <p:cNvPr id="3" name="TextBox 2"/>
          <p:cNvSpPr txBox="1"/>
          <p:nvPr/>
        </p:nvSpPr>
        <p:spPr>
          <a:xfrm>
            <a:off x="390525" y="5991225"/>
            <a:ext cx="91440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Deeper = slower frequency brain waves (Theta -&gt; Delta)</a:t>
            </a:r>
          </a:p>
          <a:p>
            <a:r>
              <a:rPr lang="en-US" sz="2400" dirty="0" smtClean="0"/>
              <a:t>REM &amp; Awake = Beta, Alpha, Theta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5097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Biology of Language</a:t>
            </a:r>
            <a:endParaRPr lang="en-US" dirty="0"/>
          </a:p>
        </p:txBody>
      </p:sp>
      <p:pic>
        <p:nvPicPr>
          <p:cNvPr id="5" name="Content Placeholder 4" descr="fig_aphasia_area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" r="-10"/>
          <a:stretch/>
        </p:blipFill>
        <p:spPr>
          <a:xfrm>
            <a:off x="1859717" y="1770066"/>
            <a:ext cx="6336451" cy="49895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47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Wernicke’s Aphasia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"How are you today</a:t>
            </a:r>
            <a:r>
              <a:rPr lang="en-US" dirty="0" smtClean="0"/>
              <a:t>?”:</a:t>
            </a:r>
            <a:endParaRPr lang="en-US" dirty="0"/>
          </a:p>
          <a:p>
            <a:pPr marL="107737" indent="0">
              <a:buNone/>
            </a:pPr>
            <a:r>
              <a:rPr lang="en-US" dirty="0"/>
              <a:t>"Gossiping O.K. and Lords and cricket and England and Scotland battles. I don't know. Hypertension and two won cricket, bowling, batting, and catch, poor old things, cancellations maybe gossiping, cancellations, arm and argument, finishing bowling</a:t>
            </a:r>
            <a:r>
              <a:rPr lang="en-US" dirty="0" smtClean="0"/>
              <a:t>.”</a:t>
            </a:r>
          </a:p>
          <a:p>
            <a:pPr marL="107737" indent="0">
              <a:buNone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https://www.youtube.com/watch?v=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aVhYN7NTIKU</a:t>
            </a:r>
            <a:endParaRPr 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67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Non-human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It is all about the motivation: what does a chimp really want from language??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People really want to share, chimps don’t..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1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vs. Avoid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Approach</a:t>
            </a:r>
            <a:r>
              <a:rPr lang="en-US" dirty="0" smtClean="0"/>
              <a:t> = left hemisphere = dominant</a:t>
            </a:r>
          </a:p>
          <a:p>
            <a:pPr marL="107737" indent="0">
              <a:buNone/>
            </a:pPr>
            <a:r>
              <a:rPr lang="en-US" b="1" dirty="0" smtClean="0"/>
              <a:t>Avoid</a:t>
            </a:r>
            <a:r>
              <a:rPr lang="en-US" dirty="0" smtClean="0"/>
              <a:t> = right hemisphere = subordinate</a:t>
            </a:r>
          </a:p>
          <a:p>
            <a:pPr marL="107737" indent="0">
              <a:buNone/>
            </a:pPr>
            <a:r>
              <a:rPr lang="en-US" dirty="0" smtClean="0"/>
              <a:t>We approach positive outcomes, and avoid negative ones.</a:t>
            </a:r>
          </a:p>
          <a:p>
            <a:pPr marL="107737" indent="0">
              <a:buNone/>
            </a:pPr>
            <a:r>
              <a:rPr lang="en-US" dirty="0" smtClean="0"/>
              <a:t>Anger is negative: is it approach or avoid?</a:t>
            </a:r>
          </a:p>
          <a:p>
            <a:pPr marL="107737" indent="0">
              <a:buNone/>
            </a:pPr>
            <a:r>
              <a:rPr lang="en-US" dirty="0" smtClean="0"/>
              <a:t>Need to turn negative into a positive in order to act!</a:t>
            </a:r>
          </a:p>
        </p:txBody>
      </p:sp>
    </p:spTree>
    <p:extLst>
      <p:ext uri="{BB962C8B-B14F-4D97-AF65-F5344CB8AC3E}">
        <p14:creationId xmlns:p14="http://schemas.microsoft.com/office/powerpoint/2010/main" val="1551190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Motivation</a:t>
            </a:r>
            <a:r>
              <a:rPr lang="en-US" dirty="0" smtClean="0"/>
              <a:t>: mental state causing purposive behavior: acting toward a desired </a:t>
            </a:r>
            <a:r>
              <a:rPr lang="en-US" b="1" dirty="0" smtClean="0"/>
              <a:t>goal</a:t>
            </a:r>
            <a:r>
              <a:rPr lang="en-US" dirty="0" smtClean="0"/>
              <a:t>.</a:t>
            </a:r>
          </a:p>
          <a:p>
            <a:pPr marL="107737" indent="0">
              <a:buNone/>
            </a:pPr>
            <a:r>
              <a:rPr lang="en-US" dirty="0" smtClean="0"/>
              <a:t>More motivation = more </a:t>
            </a:r>
            <a:r>
              <a:rPr lang="en-US" i="1" dirty="0" smtClean="0"/>
              <a:t>intensity</a:t>
            </a:r>
            <a:r>
              <a:rPr lang="en-US" dirty="0" smtClean="0"/>
              <a:t> and </a:t>
            </a:r>
            <a:r>
              <a:rPr lang="en-US" i="1" dirty="0" smtClean="0"/>
              <a:t>persistence</a:t>
            </a:r>
          </a:p>
          <a:p>
            <a:pPr marL="107737" indent="0">
              <a:buNone/>
            </a:pPr>
            <a:r>
              <a:rPr lang="en-US" b="1" dirty="0" smtClean="0"/>
              <a:t>Ambivalence</a:t>
            </a:r>
            <a:r>
              <a:rPr lang="en-US" dirty="0" smtClean="0"/>
              <a:t> = conflicting motivations</a:t>
            </a:r>
          </a:p>
          <a:p>
            <a:pPr marL="107737" indent="0">
              <a:buNone/>
            </a:pPr>
            <a:r>
              <a:rPr lang="en-US" b="1" dirty="0" smtClean="0"/>
              <a:t>Instinct</a:t>
            </a:r>
            <a:r>
              <a:rPr lang="en-US" dirty="0" smtClean="0"/>
              <a:t> = innate, automatic, triggered by </a:t>
            </a:r>
            <a:r>
              <a:rPr lang="en-US" i="1" dirty="0" smtClean="0"/>
              <a:t>releasing stimuli </a:t>
            </a:r>
            <a:r>
              <a:rPr lang="en-US" dirty="0" smtClean="0"/>
              <a:t>(cues): </a:t>
            </a:r>
            <a:r>
              <a:rPr lang="en-US" b="1" dirty="0" smtClean="0"/>
              <a:t>fixed action pattern</a:t>
            </a:r>
          </a:p>
          <a:p>
            <a:pPr marL="107737" indent="0">
              <a:buNone/>
            </a:pPr>
            <a:r>
              <a:rPr lang="en-US" dirty="0" smtClean="0"/>
              <a:t>Problem: circularity. Need richer evolutionary story for survival, propagation relevance..</a:t>
            </a:r>
          </a:p>
        </p:txBody>
      </p:sp>
    </p:spTree>
    <p:extLst>
      <p:ext uri="{BB962C8B-B14F-4D97-AF65-F5344CB8AC3E}">
        <p14:creationId xmlns:p14="http://schemas.microsoft.com/office/powerpoint/2010/main" val="1826457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Drive</a:t>
            </a:r>
            <a:r>
              <a:rPr lang="en-US" dirty="0" smtClean="0"/>
              <a:t>: desire to reduce unpleasant state from </a:t>
            </a:r>
            <a:r>
              <a:rPr lang="en-US" b="1" dirty="0" smtClean="0"/>
              <a:t>need</a:t>
            </a:r>
            <a:r>
              <a:rPr lang="en-US" dirty="0" smtClean="0"/>
              <a:t> (</a:t>
            </a:r>
            <a:r>
              <a:rPr lang="en-US" b="1" dirty="0" smtClean="0"/>
              <a:t>drive reduction theory</a:t>
            </a:r>
            <a:r>
              <a:rPr lang="en-US" dirty="0" smtClean="0"/>
              <a:t>: Hull, 1943)</a:t>
            </a:r>
          </a:p>
          <a:p>
            <a:pPr marL="107737" indent="0">
              <a:buNone/>
            </a:pPr>
            <a:r>
              <a:rPr lang="en-US" b="1" dirty="0" smtClean="0"/>
              <a:t>Homeostasis</a:t>
            </a:r>
            <a:r>
              <a:rPr lang="en-US" dirty="0" smtClean="0"/>
              <a:t>: maintain target levels of blood sugar, water, etc.  Drive = restore target level.</a:t>
            </a:r>
          </a:p>
          <a:p>
            <a:pPr marL="107737" indent="0">
              <a:buNone/>
            </a:pPr>
            <a:r>
              <a:rPr lang="en-US" dirty="0" smtClean="0"/>
              <a:t>Maintain </a:t>
            </a:r>
            <a:r>
              <a:rPr lang="en-US" b="1" dirty="0" smtClean="0"/>
              <a:t>optimal arousal leve</a:t>
            </a:r>
            <a:r>
              <a:rPr lang="en-US" dirty="0" smtClean="0"/>
              <a:t>l?  Not everything is a drive..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19125" y="5076825"/>
            <a:ext cx="2438400" cy="1524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Arial" pitchFamily="-111" charset="0"/>
              </a:rPr>
              <a:t>Need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Arial" pitchFamily="-111" charset="0"/>
              </a:rPr>
              <a:t>(food, water..)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9525" y="5076825"/>
            <a:ext cx="2438400" cy="1524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</a:rPr>
              <a:t>Drive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dirty="0" smtClean="0"/>
              <a:t>(hunger, thirst)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19925" y="5076825"/>
            <a:ext cx="2743200" cy="1524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</a:rPr>
              <a:t>Drive-reducing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effectLst/>
              </a:rPr>
              <a:t> behaviors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baseline="0" dirty="0" smtClean="0"/>
              <a:t>(eat,</a:t>
            </a:r>
            <a:r>
              <a:rPr lang="en-US" sz="2800" dirty="0" smtClean="0"/>
              <a:t> drink)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0575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2579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38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 smtClean="0"/>
              <a:t>Needs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1" r="-423"/>
          <a:stretch/>
        </p:blipFill>
        <p:spPr>
          <a:xfrm>
            <a:off x="1000125" y="1114425"/>
            <a:ext cx="8001000" cy="6104331"/>
          </a:xfrm>
        </p:spPr>
      </p:pic>
    </p:spTree>
    <p:extLst>
      <p:ext uri="{BB962C8B-B14F-4D97-AF65-F5344CB8AC3E}">
        <p14:creationId xmlns:p14="http://schemas.microsoft.com/office/powerpoint/2010/main" val="887926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i="1" dirty="0" smtClean="0"/>
              <a:t>Any</a:t>
            </a:r>
            <a:r>
              <a:rPr lang="en-US" dirty="0" smtClean="0"/>
              <a:t> attempt to define a strict hierarchy will </a:t>
            </a:r>
            <a:r>
              <a:rPr lang="en-US" i="1" dirty="0" smtClean="0"/>
              <a:t>always</a:t>
            </a:r>
            <a:r>
              <a:rPr lang="en-US" dirty="0" smtClean="0"/>
              <a:t> fail!  Death by video games, </a:t>
            </a:r>
            <a:r>
              <a:rPr lang="en-US" dirty="0" err="1" smtClean="0"/>
              <a:t>selfies</a:t>
            </a:r>
            <a:r>
              <a:rPr lang="en-US" dirty="0" smtClean="0"/>
              <a:t>, etc..</a:t>
            </a:r>
          </a:p>
          <a:p>
            <a:pPr marL="107737" indent="0">
              <a:buNone/>
            </a:pPr>
            <a:r>
              <a:rPr lang="en-US" b="1" dirty="0" smtClean="0"/>
              <a:t>Primary</a:t>
            </a:r>
            <a:r>
              <a:rPr lang="en-US" dirty="0" smtClean="0"/>
              <a:t> vs. </a:t>
            </a:r>
            <a:r>
              <a:rPr lang="en-US" b="1" dirty="0" smtClean="0"/>
              <a:t>secondary</a:t>
            </a:r>
            <a:r>
              <a:rPr lang="en-US" dirty="0" smtClean="0"/>
              <a:t>: needed for survival vs. </a:t>
            </a:r>
            <a:r>
              <a:rPr lang="en-US" i="1" dirty="0" smtClean="0"/>
              <a:t>universally experienced </a:t>
            </a:r>
            <a:r>
              <a:rPr lang="en-US" dirty="0" smtClean="0"/>
              <a:t>but not essential..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94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Eating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Hunger</a:t>
            </a:r>
            <a:r>
              <a:rPr lang="en-US" dirty="0" smtClean="0"/>
              <a:t> (homeostatic) vs. </a:t>
            </a:r>
            <a:r>
              <a:rPr lang="en-US" b="1" dirty="0" smtClean="0"/>
              <a:t>Appetite</a:t>
            </a:r>
            <a:r>
              <a:rPr lang="en-US" dirty="0" smtClean="0"/>
              <a:t> (desire)</a:t>
            </a:r>
          </a:p>
          <a:p>
            <a:pPr marL="107737" indent="0">
              <a:buNone/>
            </a:pPr>
            <a:r>
              <a:rPr lang="en-US" b="1" dirty="0" smtClean="0"/>
              <a:t>Energy balance </a:t>
            </a:r>
            <a:r>
              <a:rPr lang="en-US" dirty="0" smtClean="0"/>
              <a:t>= in vs. out</a:t>
            </a:r>
          </a:p>
          <a:p>
            <a:pPr marL="107737" indent="0">
              <a:buNone/>
            </a:pPr>
            <a:r>
              <a:rPr lang="en-US" b="1" dirty="0" smtClean="0"/>
              <a:t>Baseline body weight </a:t>
            </a:r>
            <a:r>
              <a:rPr lang="en-US" dirty="0" smtClean="0"/>
              <a:t>= </a:t>
            </a:r>
            <a:r>
              <a:rPr lang="en-US" i="1" dirty="0" smtClean="0"/>
              <a:t>set point </a:t>
            </a:r>
            <a:r>
              <a:rPr lang="en-US" dirty="0" smtClean="0"/>
              <a:t>(strongly enforced: when you diet your body reduces </a:t>
            </a:r>
            <a:r>
              <a:rPr lang="en-US" b="1" dirty="0" smtClean="0"/>
              <a:t>metabolic rate </a:t>
            </a:r>
            <a:r>
              <a:rPr lang="en-US" dirty="0" smtClean="0"/>
              <a:t>to preserve the set point!)</a:t>
            </a:r>
          </a:p>
          <a:p>
            <a:pPr marL="107737" indent="0">
              <a:buNone/>
            </a:pPr>
            <a:r>
              <a:rPr lang="en-US" b="1" dirty="0" smtClean="0"/>
              <a:t>Anorexia nervosa</a:t>
            </a:r>
            <a:r>
              <a:rPr lang="en-US" dirty="0" smtClean="0"/>
              <a:t>: extreme control over eating</a:t>
            </a:r>
          </a:p>
          <a:p>
            <a:pPr marL="107737" indent="0">
              <a:buNone/>
            </a:pPr>
            <a:r>
              <a:rPr lang="en-US" b="1" dirty="0" smtClean="0"/>
              <a:t>Bulimia nervosa</a:t>
            </a:r>
            <a:r>
              <a:rPr lang="en-US" dirty="0" smtClean="0"/>
              <a:t>: binge and purge</a:t>
            </a:r>
          </a:p>
          <a:p>
            <a:pPr marL="107737" indent="0">
              <a:buNone/>
            </a:pPr>
            <a:r>
              <a:rPr lang="en-US" dirty="0" smtClean="0"/>
              <a:t>Eating disorders have genetic, cultural influences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2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Eating Disorder 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I think the single biggest cause of eating disorders is:</a:t>
            </a:r>
          </a:p>
          <a:p>
            <a:pPr marL="107737" indent="0">
              <a:buNone/>
            </a:pPr>
            <a:r>
              <a:rPr lang="en-US" dirty="0" smtClean="0"/>
              <a:t>A. Genes</a:t>
            </a:r>
          </a:p>
          <a:p>
            <a:pPr marL="107737" indent="0">
              <a:buNone/>
            </a:pPr>
            <a:r>
              <a:rPr lang="en-US" dirty="0" smtClean="0"/>
              <a:t>B. Images of slim models in media</a:t>
            </a:r>
          </a:p>
          <a:p>
            <a:pPr marL="107737" indent="0">
              <a:buNone/>
            </a:pPr>
            <a:r>
              <a:rPr lang="en-US" dirty="0" smtClean="0"/>
              <a:t>C. Badge of immunity against abundant food (demonstration of character)</a:t>
            </a:r>
          </a:p>
          <a:p>
            <a:pPr marL="107737" indent="0">
              <a:buNone/>
            </a:pPr>
            <a:r>
              <a:rPr lang="en-US" dirty="0" smtClean="0"/>
              <a:t>D. Internal feelings of desire for control over eating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PFC Goes to Sleep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71625"/>
            <a:ext cx="9067799" cy="179411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25" y="3476625"/>
            <a:ext cx="9067800" cy="19057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2925" y="5534025"/>
            <a:ext cx="9067800" cy="162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And your limbic system wakes up!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Dreams are disorganized, inconsistent over time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And very emotionally charged: lots of fear and lust..</a:t>
            </a:r>
          </a:p>
          <a:p>
            <a:pPr marL="457200" indent="-457200">
              <a:buFontTx/>
              <a:buChar char="-"/>
            </a:pPr>
            <a:r>
              <a:rPr lang="en-US" sz="1600" dirty="0" smtClean="0"/>
              <a:t>Braun et </a:t>
            </a:r>
            <a:r>
              <a:rPr lang="en-US" sz="1600" smtClean="0"/>
              <a:t>al, 1997:  http</a:t>
            </a:r>
            <a:r>
              <a:rPr lang="en-US" sz="1600" dirty="0"/>
              <a:t>://</a:t>
            </a:r>
            <a:r>
              <a:rPr lang="en-US" sz="1600" dirty="0" err="1"/>
              <a:t>brain.oxfordjournals.org</a:t>
            </a:r>
            <a:r>
              <a:rPr lang="en-US" sz="1600" dirty="0"/>
              <a:t>/content/brain/120/7/1173.full.pdf</a:t>
            </a:r>
          </a:p>
        </p:txBody>
      </p:sp>
    </p:spTree>
    <p:extLst>
      <p:ext uri="{BB962C8B-B14F-4D97-AF65-F5344CB8AC3E}">
        <p14:creationId xmlns:p14="http://schemas.microsoft.com/office/powerpoint/2010/main" val="266477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of Obesity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Which is the single biggest cause of obesity epidemic:</a:t>
            </a:r>
          </a:p>
          <a:p>
            <a:pPr marL="107737" indent="0">
              <a:buNone/>
            </a:pPr>
            <a:r>
              <a:rPr lang="en-US" dirty="0" smtClean="0"/>
              <a:t>A. High fructose corn syrup</a:t>
            </a:r>
          </a:p>
          <a:p>
            <a:pPr marL="107737" indent="0">
              <a:buNone/>
            </a:pPr>
            <a:r>
              <a:rPr lang="en-US" dirty="0" smtClean="0"/>
              <a:t>B. Supersize portions</a:t>
            </a:r>
          </a:p>
          <a:p>
            <a:pPr marL="107737" indent="0">
              <a:buNone/>
            </a:pPr>
            <a:r>
              <a:rPr lang="en-US" dirty="0" smtClean="0"/>
              <a:t>C. Decreased physical activity</a:t>
            </a:r>
          </a:p>
          <a:p>
            <a:pPr marL="107737" indent="0">
              <a:buNone/>
            </a:pPr>
            <a:r>
              <a:rPr lang="en-US" dirty="0" smtClean="0"/>
              <a:t>D. Cultural / social group acceptance of obesity (all my friends are obese..)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70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Industrial and Organizational Psychology (I/O)</a:t>
            </a:r>
          </a:p>
          <a:p>
            <a:pPr marL="107737" indent="0">
              <a:buNone/>
            </a:pPr>
            <a:r>
              <a:rPr lang="en-US" b="1" dirty="0" smtClean="0"/>
              <a:t>Traits</a:t>
            </a:r>
            <a:r>
              <a:rPr lang="en-US" dirty="0" smtClean="0"/>
              <a:t>: stable personality factors – conscientious, honest, lazy, aggressive, sociable, shy, </a:t>
            </a:r>
            <a:r>
              <a:rPr lang="en-US" dirty="0" err="1" smtClean="0"/>
              <a:t>etc</a:t>
            </a:r>
            <a:r>
              <a:rPr lang="is-IS" dirty="0" smtClean="0"/>
              <a:t>..</a:t>
            </a:r>
          </a:p>
          <a:p>
            <a:pPr lvl="1"/>
            <a:r>
              <a:rPr lang="is-IS" dirty="0" smtClean="0"/>
              <a:t>Workaholic: neuroticism, perfectionism, </a:t>
            </a:r>
            <a:r>
              <a:rPr lang="en-US" dirty="0" smtClean="0"/>
              <a:t>conscientiousness</a:t>
            </a:r>
            <a:endParaRPr lang="is-IS" dirty="0" smtClean="0"/>
          </a:p>
          <a:p>
            <a:pPr marL="107737" indent="0">
              <a:buNone/>
            </a:pPr>
            <a:r>
              <a:rPr lang="is-IS" b="1" dirty="0" smtClean="0"/>
              <a:t>Perceived self efficacy</a:t>
            </a:r>
            <a:r>
              <a:rPr lang="is-IS" dirty="0" smtClean="0"/>
              <a:t>: If we are good at something, we reinforce that, it becomes part of our self-image.. </a:t>
            </a:r>
            <a:r>
              <a:rPr lang="is-IS" dirty="0"/>
              <a:t>CCCC = Control</a:t>
            </a:r>
            <a:r>
              <a:rPr lang="is-IS" dirty="0" smtClean="0"/>
              <a:t>! (</a:t>
            </a:r>
            <a:r>
              <a:rPr lang="is-IS" b="1" dirty="0" smtClean="0"/>
              <a:t>competence</a:t>
            </a:r>
            <a:r>
              <a:rPr lang="is-IS" dirty="0" smtClean="0"/>
              <a:t>)</a:t>
            </a:r>
          </a:p>
          <a:p>
            <a:pPr marL="107737" indent="0">
              <a:buNone/>
            </a:pPr>
            <a:r>
              <a:rPr lang="is-IS" b="1" dirty="0" smtClean="0"/>
              <a:t>Goal-setting theory</a:t>
            </a:r>
            <a:r>
              <a:rPr lang="is-IS" dirty="0" smtClean="0"/>
              <a:t>: </a:t>
            </a:r>
            <a:r>
              <a:rPr lang="is-IS" i="1" dirty="0" smtClean="0"/>
              <a:t>specific</a:t>
            </a:r>
            <a:r>
              <a:rPr lang="is-IS" dirty="0" smtClean="0"/>
              <a:t> and </a:t>
            </a:r>
            <a:r>
              <a:rPr lang="is-IS" i="1" dirty="0" smtClean="0"/>
              <a:t>difficult</a:t>
            </a:r>
            <a:r>
              <a:rPr lang="is-IS" dirty="0" smtClean="0"/>
              <a:t> goals are good for motivating employees..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3372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Possibly Non-obvious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 smtClean="0"/>
              <a:t>Providing </a:t>
            </a:r>
            <a:r>
              <a:rPr lang="en-US" b="1" dirty="0" smtClean="0"/>
              <a:t>extrinsic</a:t>
            </a:r>
            <a:r>
              <a:rPr lang="en-US" dirty="0" smtClean="0"/>
              <a:t> rewards undermines </a:t>
            </a:r>
            <a:r>
              <a:rPr lang="en-US" b="1" dirty="0" smtClean="0"/>
              <a:t>intrinsic</a:t>
            </a:r>
            <a:r>
              <a:rPr lang="en-US" dirty="0" smtClean="0"/>
              <a:t> motivation!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e.g., rewarding kids for homework?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 smtClean="0"/>
              <a:t>Emphasizing trait makes people nervous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“you’re so smart” vs. “you worked hard!”</a:t>
            </a:r>
          </a:p>
        </p:txBody>
      </p:sp>
    </p:spTree>
    <p:extLst>
      <p:ext uri="{BB962C8B-B14F-4D97-AF65-F5344CB8AC3E}">
        <p14:creationId xmlns:p14="http://schemas.microsoft.com/office/powerpoint/2010/main" val="1133359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 smtClean="0"/>
              <a:t>Need to Affiliate</a:t>
            </a:r>
            <a:r>
              <a:rPr lang="en-US" dirty="0" smtClean="0"/>
              <a:t>: we like to have people around (at parties and speeches, but not at beaches..)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Women affiliate under stress, men do opposite</a:t>
            </a:r>
          </a:p>
          <a:p>
            <a:pPr marL="107737" indent="0">
              <a:buNone/>
            </a:pPr>
            <a:r>
              <a:rPr lang="en-US" b="1" dirty="0" smtClean="0"/>
              <a:t>Need to Belong</a:t>
            </a:r>
            <a:r>
              <a:rPr lang="en-US" dirty="0" smtClean="0"/>
              <a:t>: positive mutual in-group interactions of an enduring nature: key factor in overall happiness.</a:t>
            </a:r>
          </a:p>
          <a:p>
            <a:pPr marL="107737" indent="0">
              <a:buNone/>
            </a:pPr>
            <a:r>
              <a:rPr lang="en-US" b="1" dirty="0" smtClean="0"/>
              <a:t>Loneliness</a:t>
            </a:r>
            <a:r>
              <a:rPr lang="en-US" dirty="0" smtClean="0"/>
              <a:t>: not as much belonging as wanted</a:t>
            </a:r>
          </a:p>
          <a:p>
            <a:pPr marL="107737" indent="0">
              <a:buNone/>
            </a:pPr>
            <a:r>
              <a:rPr lang="en-US" b="1" dirty="0" smtClean="0"/>
              <a:t>Intimacy</a:t>
            </a:r>
            <a:r>
              <a:rPr lang="en-US" dirty="0" smtClean="0"/>
              <a:t>: self-disclosure, partner responsiveness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15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i="1" dirty="0" smtClean="0"/>
              <a:t>Intended</a:t>
            </a:r>
            <a:r>
              <a:rPr lang="en-US" dirty="0" smtClean="0"/>
              <a:t> harm to others; others intend to </a:t>
            </a:r>
            <a:r>
              <a:rPr lang="en-US" i="1" dirty="0" smtClean="0"/>
              <a:t>avoid;</a:t>
            </a:r>
            <a:r>
              <a:rPr lang="en-US" dirty="0" smtClean="0"/>
              <a:t> not </a:t>
            </a:r>
            <a:r>
              <a:rPr lang="en-US" dirty="0" err="1" smtClean="0"/>
              <a:t>necc</a:t>
            </a:r>
            <a:r>
              <a:rPr lang="en-US" dirty="0" smtClean="0"/>
              <a:t>. violent</a:t>
            </a:r>
          </a:p>
          <a:p>
            <a:pPr marL="107737" indent="0">
              <a:buNone/>
            </a:pPr>
            <a:r>
              <a:rPr lang="en-US" b="1" dirty="0" smtClean="0"/>
              <a:t>Instrumental</a:t>
            </a:r>
            <a:r>
              <a:rPr lang="en-US" dirty="0" smtClean="0"/>
              <a:t>: some other goal; not to harm</a:t>
            </a:r>
          </a:p>
          <a:p>
            <a:pPr marL="107737" indent="0">
              <a:buNone/>
            </a:pPr>
            <a:r>
              <a:rPr lang="en-US" b="1" dirty="0" smtClean="0"/>
              <a:t>Hostile</a:t>
            </a:r>
            <a:r>
              <a:rPr lang="en-US" dirty="0" smtClean="0"/>
              <a:t>: purpose is to harm, emotionally driven</a:t>
            </a:r>
          </a:p>
          <a:p>
            <a:pPr marL="107737" indent="0">
              <a:buNone/>
            </a:pPr>
            <a:r>
              <a:rPr lang="en-US" dirty="0" smtClean="0"/>
              <a:t>Men: more direct aggression; Women: indirect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testosterone?? Not clear.</a:t>
            </a:r>
          </a:p>
          <a:p>
            <a:pPr marL="107737" indent="0">
              <a:buNone/>
            </a:pPr>
            <a:r>
              <a:rPr lang="en-US" b="1" dirty="0" smtClean="0"/>
              <a:t>GAM</a:t>
            </a:r>
            <a:r>
              <a:rPr lang="en-US" dirty="0" smtClean="0"/>
              <a:t>: traits, situation, emotion, decisions</a:t>
            </a:r>
          </a:p>
          <a:p>
            <a:pPr marL="107737" indent="0">
              <a:buNone/>
            </a:pPr>
            <a:r>
              <a:rPr lang="en-US" dirty="0"/>
              <a:t>	</a:t>
            </a:r>
            <a:r>
              <a:rPr lang="en-US" dirty="0" smtClean="0"/>
              <a:t>- frustration is common trigger, but not always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sleep?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 proteins in synapses, </a:t>
            </a:r>
            <a:r>
              <a:rPr lang="en-US" dirty="0" err="1" smtClean="0"/>
              <a:t>etc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Use your brain during the day, (re)build your brain at night</a:t>
            </a:r>
          </a:p>
          <a:p>
            <a:pPr lvl="1"/>
            <a:r>
              <a:rPr lang="en-US" dirty="0" smtClean="0"/>
              <a:t>Why babies sleep so much..</a:t>
            </a:r>
          </a:p>
          <a:p>
            <a:pPr lvl="1"/>
            <a:r>
              <a:rPr lang="en-US" dirty="0" smtClean="0"/>
              <a:t>Result = better memory after sleep – “consolidated” synapses</a:t>
            </a:r>
          </a:p>
        </p:txBody>
      </p:sp>
    </p:spTree>
    <p:extLst>
      <p:ext uri="{BB962C8B-B14F-4D97-AF65-F5344CB8AC3E}">
        <p14:creationId xmlns:p14="http://schemas.microsoft.com/office/powerpoint/2010/main" val="192214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Addiction -&gt; </a:t>
            </a:r>
            <a:r>
              <a:rPr lang="en-US" i="1" dirty="0" smtClean="0"/>
              <a:t>Dependence</a:t>
            </a:r>
            <a:r>
              <a:rPr lang="en-US" dirty="0" smtClean="0"/>
              <a:t>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b="1" dirty="0" smtClean="0"/>
              <a:t>Withdrawal</a:t>
            </a:r>
            <a:r>
              <a:rPr lang="en-US" dirty="0" smtClean="0"/>
              <a:t>: unpleasant feelings from lack of use</a:t>
            </a:r>
          </a:p>
          <a:p>
            <a:pPr marL="107916" indent="0">
              <a:buNone/>
            </a:pPr>
            <a:r>
              <a:rPr lang="en-US" b="1" dirty="0" smtClean="0"/>
              <a:t>Craving</a:t>
            </a:r>
            <a:r>
              <a:rPr lang="en-US" dirty="0" smtClean="0"/>
              <a:t>: overpowering feeling of wanting</a:t>
            </a:r>
          </a:p>
          <a:p>
            <a:pPr marL="107916" indent="0">
              <a:buNone/>
            </a:pPr>
            <a:r>
              <a:rPr lang="en-US" b="1" dirty="0" smtClean="0"/>
              <a:t>Tolerance</a:t>
            </a:r>
            <a:r>
              <a:rPr lang="en-US" dirty="0" smtClean="0"/>
              <a:t>: progressive need for more to get same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4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Neuromodulators and Drugs</a:t>
            </a:r>
            <a:br>
              <a:rPr lang="en-US" dirty="0" smtClean="0"/>
            </a:br>
            <a:r>
              <a:rPr lang="en-US" i="1" dirty="0" smtClean="0"/>
              <a:t>(receptor agonists)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Acetylcholine (</a:t>
            </a:r>
            <a:r>
              <a:rPr lang="en-US" sz="2400" b="1" dirty="0" err="1" smtClean="0"/>
              <a:t>ACh</a:t>
            </a:r>
            <a:r>
              <a:rPr lang="en-US" sz="2400" b="1" dirty="0" smtClean="0"/>
              <a:t>)</a:t>
            </a:r>
            <a:r>
              <a:rPr lang="en-US" sz="2400" dirty="0" smtClean="0"/>
              <a:t>: muscles, attention, learning, memory (nicotine)</a:t>
            </a:r>
          </a:p>
          <a:p>
            <a:r>
              <a:rPr lang="en-US" sz="2400" b="1" dirty="0" smtClean="0"/>
              <a:t>Dopamine (DA):</a:t>
            </a:r>
            <a:r>
              <a:rPr lang="en-US" sz="2400" dirty="0" smtClean="0"/>
              <a:t> when to learn, based on reward prediction errors (cocaine)</a:t>
            </a:r>
          </a:p>
          <a:p>
            <a:r>
              <a:rPr lang="en-US" sz="2400" b="1" dirty="0" err="1" smtClean="0"/>
              <a:t>Norephinephrine</a:t>
            </a:r>
            <a:r>
              <a:rPr lang="en-US" sz="2400" b="1" dirty="0" smtClean="0"/>
              <a:t> (NE):</a:t>
            </a:r>
            <a:r>
              <a:rPr lang="en-US" sz="2400" dirty="0" smtClean="0"/>
              <a:t> attention, engagement (speed)</a:t>
            </a:r>
          </a:p>
          <a:p>
            <a:r>
              <a:rPr lang="en-US" sz="2400" b="1" dirty="0" smtClean="0"/>
              <a:t>Serotonin (5HT)</a:t>
            </a:r>
            <a:r>
              <a:rPr lang="en-US" sz="2400" dirty="0" smtClean="0"/>
              <a:t>: Mood, sleep, appetite, sex, stress (SSRI, LSD = waking dream)</a:t>
            </a:r>
          </a:p>
          <a:p>
            <a:r>
              <a:rPr lang="en-US" sz="2400" b="1" dirty="0" smtClean="0"/>
              <a:t>Oxytocin</a:t>
            </a:r>
            <a:r>
              <a:rPr lang="en-US" sz="2400" dirty="0" smtClean="0"/>
              <a:t>: social modulation, labor (</a:t>
            </a:r>
            <a:r>
              <a:rPr lang="en-US" sz="2400" dirty="0" err="1" smtClean="0"/>
              <a:t>pitocin</a:t>
            </a:r>
            <a:r>
              <a:rPr lang="en-US" sz="2400" dirty="0" smtClean="0"/>
              <a:t>)</a:t>
            </a:r>
          </a:p>
          <a:p>
            <a:r>
              <a:rPr lang="en-US" sz="2400" b="1" dirty="0" smtClean="0"/>
              <a:t>Endorphins, Substance P</a:t>
            </a:r>
            <a:r>
              <a:rPr lang="en-US" sz="2400" dirty="0" smtClean="0"/>
              <a:t>: pain (heroin)</a:t>
            </a:r>
          </a:p>
          <a:p>
            <a:r>
              <a:rPr lang="en-US" sz="2400" b="1" dirty="0" smtClean="0"/>
              <a:t>GABA</a:t>
            </a:r>
            <a:r>
              <a:rPr lang="en-US" sz="2400" dirty="0" smtClean="0"/>
              <a:t>: inhibition (</a:t>
            </a:r>
            <a:r>
              <a:rPr lang="en-US" sz="2400" dirty="0" err="1" smtClean="0"/>
              <a:t>benzo</a:t>
            </a:r>
            <a:r>
              <a:rPr lang="en-US" sz="2400" dirty="0" smtClean="0"/>
              <a:t>, valium,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35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41400"/>
          </a:xfrm>
        </p:spPr>
        <p:txBody>
          <a:bodyPr/>
          <a:lstStyle/>
          <a:p>
            <a:r>
              <a:rPr lang="en-US" dirty="0" smtClean="0"/>
              <a:t>Drugs </a:t>
            </a:r>
            <a:r>
              <a:rPr lang="en-US" i="1" dirty="0" smtClean="0"/>
              <a:t>(receptor agonists)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b="1" dirty="0" smtClean="0"/>
              <a:t>Narcotics:</a:t>
            </a:r>
            <a:r>
              <a:rPr lang="en-US" sz="2800" dirty="0"/>
              <a:t> </a:t>
            </a:r>
            <a:r>
              <a:rPr lang="en-US" sz="2800" dirty="0" smtClean="0"/>
              <a:t>Opium derivatives (heroin, morphine..): opioid receptor agonists</a:t>
            </a:r>
          </a:p>
          <a:p>
            <a:pPr marL="107916" indent="0">
              <a:buNone/>
            </a:pPr>
            <a:r>
              <a:rPr lang="en-US" sz="2800" b="1" dirty="0" smtClean="0"/>
              <a:t>Depressants: </a:t>
            </a:r>
            <a:r>
              <a:rPr lang="en-US" sz="2800" dirty="0" err="1" smtClean="0"/>
              <a:t>Benzo</a:t>
            </a:r>
            <a:r>
              <a:rPr lang="en-US" sz="2800" dirty="0" smtClean="0"/>
              <a:t>, Valium: GABA inhibition agonists</a:t>
            </a:r>
          </a:p>
          <a:p>
            <a:pPr marL="107916" indent="0">
              <a:buNone/>
            </a:pPr>
            <a:r>
              <a:rPr lang="en-US" sz="2800" b="1" dirty="0" smtClean="0"/>
              <a:t>Stimulants: </a:t>
            </a:r>
            <a:r>
              <a:rPr lang="en-US" sz="2800" dirty="0" smtClean="0"/>
              <a:t>nicotine (</a:t>
            </a:r>
            <a:r>
              <a:rPr lang="en-US" sz="2800" dirty="0" err="1" smtClean="0"/>
              <a:t>ACh</a:t>
            </a:r>
            <a:r>
              <a:rPr lang="en-US" sz="2800" dirty="0" smtClean="0"/>
              <a:t> receptor agonist), cocaine (Dopamine receptor agonist), amphetamine (Norepinephrine + receptor agonist), caffeine (Adenosine antagonist -&gt; Dopamine agonist)</a:t>
            </a:r>
          </a:p>
          <a:p>
            <a:pPr marL="107916" indent="0">
              <a:buNone/>
            </a:pPr>
            <a:r>
              <a:rPr lang="en-US" sz="2800" b="1" dirty="0" smtClean="0"/>
              <a:t>Psychedelics: </a:t>
            </a:r>
            <a:r>
              <a:rPr lang="en-US" sz="2800" dirty="0" smtClean="0"/>
              <a:t>LSD, peyote, mescaline, psilocybin: affect serotonin; Marijuana: </a:t>
            </a:r>
            <a:r>
              <a:rPr lang="en-US" sz="2800" dirty="0" err="1" smtClean="0"/>
              <a:t>cannabanoid</a:t>
            </a:r>
            <a:r>
              <a:rPr lang="en-US" sz="2800" smtClean="0"/>
              <a:t> receptors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73208894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7945</TotalTime>
  <Words>2341</Words>
  <Application>Microsoft Macintosh PowerPoint</Application>
  <PresentationFormat>Custom</PresentationFormat>
  <Paragraphs>293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What is Consciousness?</vt:lpstr>
      <vt:lpstr>The “hard problem”</vt:lpstr>
      <vt:lpstr>Metacognition</vt:lpstr>
      <vt:lpstr>Sleep and Dreaming</vt:lpstr>
      <vt:lpstr>Your PFC Goes to Sleep</vt:lpstr>
      <vt:lpstr>Why do we sleep?</vt:lpstr>
      <vt:lpstr>Addiction -&gt; Dependence Terms</vt:lpstr>
      <vt:lpstr>Neuromodulators and Drugs (receptor agonists)</vt:lpstr>
      <vt:lpstr>Drugs (receptor agonists)</vt:lpstr>
      <vt:lpstr>Textbook Taxonomy of Learning</vt:lpstr>
      <vt:lpstr>Classical Conditioning</vt:lpstr>
      <vt:lpstr>Conditioning Terms</vt:lpstr>
      <vt:lpstr>Limits of Classical Conditioning</vt:lpstr>
      <vt:lpstr>Operant / Instrumental Conditioning</vt:lpstr>
      <vt:lpstr>Operant Tricks</vt:lpstr>
      <vt:lpstr>Partial Reinforcement!</vt:lpstr>
      <vt:lpstr>Observational Learning</vt:lpstr>
      <vt:lpstr>Latent Learning</vt:lpstr>
      <vt:lpstr>“Modal” Model</vt:lpstr>
      <vt:lpstr>“Modal” Model Dynamics</vt:lpstr>
      <vt:lpstr>Organization of LTM</vt:lpstr>
      <vt:lpstr>Chunks!</vt:lpstr>
      <vt:lpstr>Encoding and Remembering</vt:lpstr>
      <vt:lpstr>Working  Memory vs. STM</vt:lpstr>
      <vt:lpstr>Seven Sins of Memory</vt:lpstr>
      <vt:lpstr>Is Memory Accurate</vt:lpstr>
      <vt:lpstr>Computational Theory of Mind (‘60s)</vt:lpstr>
      <vt:lpstr>System 1, 2</vt:lpstr>
      <vt:lpstr>More Dichotomies</vt:lpstr>
      <vt:lpstr>IQ Scales and History</vt:lpstr>
      <vt:lpstr>Multiple Intelligences</vt:lpstr>
      <vt:lpstr>Thought &amp; Problem Solving</vt:lpstr>
      <vt:lpstr>Problem Solving Terms</vt:lpstr>
      <vt:lpstr>Availability Heuristic</vt:lpstr>
      <vt:lpstr>Representative Heuristic</vt:lpstr>
      <vt:lpstr>Confirmation Bias CCCC = Control!</vt:lpstr>
      <vt:lpstr>Gambler’s Fallacy</vt:lpstr>
      <vt:lpstr>Language is Special</vt:lpstr>
      <vt:lpstr>Chomsky: Universal Grammar</vt:lpstr>
      <vt:lpstr>Biology of Language</vt:lpstr>
      <vt:lpstr>Example of Wernicke’s Aphasia</vt:lpstr>
      <vt:lpstr>Non-human Language</vt:lpstr>
      <vt:lpstr>Approach vs. Avoid</vt:lpstr>
      <vt:lpstr>Motivation Terms</vt:lpstr>
      <vt:lpstr>Drives</vt:lpstr>
      <vt:lpstr>Needs</vt:lpstr>
      <vt:lpstr>Needs</vt:lpstr>
      <vt:lpstr>Eating Terms</vt:lpstr>
      <vt:lpstr>Eating Disorder Causes</vt:lpstr>
      <vt:lpstr>Causes of Obesity</vt:lpstr>
      <vt:lpstr>Work Motivation</vt:lpstr>
      <vt:lpstr>Possibly Non-obvious Results</vt:lpstr>
      <vt:lpstr>Social Motivation</vt:lpstr>
      <vt:lpstr>Aggression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163</cp:revision>
  <dcterms:created xsi:type="dcterms:W3CDTF">2009-03-18T06:10:11Z</dcterms:created>
  <dcterms:modified xsi:type="dcterms:W3CDTF">2016-03-30T18:36:11Z</dcterms:modified>
</cp:coreProperties>
</file>